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4"/>
  </p:notesMasterIdLst>
  <p:sldIdLst>
    <p:sldId id="256" r:id="rId5"/>
    <p:sldId id="298" r:id="rId6"/>
    <p:sldId id="303" r:id="rId7"/>
    <p:sldId id="257" r:id="rId8"/>
    <p:sldId id="268" r:id="rId9"/>
    <p:sldId id="269" r:id="rId10"/>
    <p:sldId id="270" r:id="rId11"/>
    <p:sldId id="285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4" r:id="rId21"/>
    <p:sldId id="280" r:id="rId22"/>
    <p:sldId id="281" r:id="rId23"/>
    <p:sldId id="282" r:id="rId24"/>
    <p:sldId id="283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302" r:id="rId37"/>
    <p:sldId id="297" r:id="rId38"/>
    <p:sldId id="300" r:id="rId39"/>
    <p:sldId id="301" r:id="rId40"/>
    <p:sldId id="259" r:id="rId41"/>
    <p:sldId id="261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1707E7"/>
    <a:srgbClr val="009644"/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28" autoAdjust="0"/>
    <p:restoredTop sz="92421" autoAdjust="0"/>
  </p:normalViewPr>
  <p:slideViewPr>
    <p:cSldViewPr>
      <p:cViewPr>
        <p:scale>
          <a:sx n="66" d="100"/>
          <a:sy n="66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4F225-CF76-4A39-B98D-3271E1F7055D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7FFA-868F-4329-8B31-C395EED04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7FFA-868F-4329-8B31-C395EED0452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EFD8-A385-42BC-92B9-972E985E089A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CBE2-5962-4252-9310-30E034676495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38B6-3C68-484E-BF22-94BC66E21810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7AAB-F5E2-47B8-AEF0-25C5E3A02270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286B-6868-45E8-B907-160C7D13B02B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12CD-A675-426A-B0E0-6420ADC94DFD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B6D-52A5-415F-BDBA-E3DFD4C76940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E48D-F3F3-47EE-8FAE-F06F3A22E4BB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6F98-0121-4B3E-9190-F5321998FD09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1AF-DAE0-4860-830B-87C028EA6CED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D84A-9DC1-4594-8A0E-D53A4642E14C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1859-69B2-4953-8015-E814696A771C}" type="datetime1">
              <a:rPr lang="en-US" smtClean="0"/>
              <a:pPr/>
              <a:t>2/12/2011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" Target="slide3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38.xml"/><Relationship Id="rId3" Type="http://schemas.openxmlformats.org/officeDocument/2006/relationships/slide" Target="slide20.xml"/><Relationship Id="rId7" Type="http://schemas.openxmlformats.org/officeDocument/2006/relationships/slide" Target="slide14.xml"/><Relationship Id="rId12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11" Type="http://schemas.openxmlformats.org/officeDocument/2006/relationships/slide" Target="slide18.xml"/><Relationship Id="rId5" Type="http://schemas.openxmlformats.org/officeDocument/2006/relationships/slide" Target="slide17.xml"/><Relationship Id="rId10" Type="http://schemas.openxmlformats.org/officeDocument/2006/relationships/slide" Target="slide16.xml"/><Relationship Id="rId4" Type="http://schemas.openxmlformats.org/officeDocument/2006/relationships/slide" Target="slide21.xml"/><Relationship Id="rId9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9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" Target="slide13.xml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" Target="slide13.xml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slide" Target="slide3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7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slide" Target="slide4.xm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slide" Target="slide33.xml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11" Type="http://schemas.openxmlformats.org/officeDocument/2006/relationships/slide" Target="slide26.xml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4.jpeg"/><Relationship Id="rId4" Type="http://schemas.openxmlformats.org/officeDocument/2006/relationships/image" Target="../media/image80.png"/><Relationship Id="rId9" Type="http://schemas.openxmlformats.org/officeDocument/2006/relationships/image" Target="../media/image84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4.jpeg"/><Relationship Id="rId4" Type="http://schemas.openxmlformats.org/officeDocument/2006/relationships/image" Target="../media/image86.png"/><Relationship Id="rId9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12" Type="http://schemas.openxmlformats.org/officeDocument/2006/relationships/slide" Target="slide27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6.png"/><Relationship Id="rId9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57.gif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7.gif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2.xml"/><Relationship Id="rId11" Type="http://schemas.openxmlformats.org/officeDocument/2006/relationships/image" Target="../media/image113.png"/><Relationship Id="rId5" Type="http://schemas.openxmlformats.org/officeDocument/2006/relationships/slide" Target="slide4.xml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8.gif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slide" Target="slide34.xml"/><Relationship Id="rId2" Type="http://schemas.openxmlformats.org/officeDocument/2006/relationships/image" Target="../media/image125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08.gif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0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gif"/><Relationship Id="rId2" Type="http://schemas.openxmlformats.org/officeDocument/2006/relationships/image" Target="../media/image137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9.gif"/><Relationship Id="rId5" Type="http://schemas.openxmlformats.org/officeDocument/2006/relationships/image" Target="../media/image142.gif"/><Relationship Id="rId4" Type="http://schemas.openxmlformats.org/officeDocument/2006/relationships/image" Target="../media/image1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gif"/><Relationship Id="rId4" Type="http://schemas.openxmlformats.org/officeDocument/2006/relationships/image" Target="../media/image13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www.animashk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5.xml"/><Relationship Id="rId7" Type="http://schemas.openxmlformats.org/officeDocument/2006/relationships/slide" Target="slide3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2.xml"/><Relationship Id="rId4" Type="http://schemas.openxmlformats.org/officeDocument/2006/relationships/slide" Target="slide13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" Target="slide4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Математика 6 класс</a:t>
            </a:r>
            <a:br>
              <a:rPr lang="ru-RU" sz="3200" b="1" dirty="0" smtClean="0"/>
            </a:br>
            <a:r>
              <a:rPr lang="ru-RU" sz="3200" b="1" dirty="0" smtClean="0"/>
              <a:t>Н.Я.Виленкин, В.И. Жохов</a:t>
            </a:r>
            <a:endParaRPr lang="ru-RU" sz="32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4480" y="2071678"/>
            <a:ext cx="5572164" cy="214313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Применение распределительного свойства умножения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 flipH="1">
            <a:off x="8215338" y="6286520"/>
            <a:ext cx="642944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Решение уравнения: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165,64-(</a:t>
            </a:r>
            <a:r>
              <a:rPr lang="en-US" dirty="0" smtClean="0"/>
              <a:t>a</a:t>
            </a:r>
            <a:r>
              <a:rPr lang="ru-RU" dirty="0" smtClean="0"/>
              <a:t>-12,5)=160,54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ru-RU" dirty="0" smtClean="0"/>
              <a:t>-12,5=165,64-160,54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ru-RU" dirty="0" smtClean="0"/>
              <a:t>-12,5=5,1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a=5</a:t>
            </a:r>
            <a:r>
              <a:rPr lang="ru-RU" dirty="0" smtClean="0"/>
              <a:t>,1+12,5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ru-RU" dirty="0" smtClean="0"/>
              <a:t>=17,6</a:t>
            </a:r>
          </a:p>
          <a:p>
            <a:pPr>
              <a:buNone/>
            </a:pPr>
            <a:r>
              <a:rPr lang="ru-RU" sz="2800" dirty="0" smtClean="0"/>
              <a:t>Проверка:</a:t>
            </a:r>
          </a:p>
          <a:p>
            <a:pPr>
              <a:buNone/>
            </a:pPr>
            <a:r>
              <a:rPr lang="ru-RU" sz="2800" dirty="0" smtClean="0"/>
              <a:t>165,64-(17,6-12,5)=160,54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Ответ:17,6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15338" y="6143644"/>
            <a:ext cx="428628" cy="285752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C:\Documents and Settings\123\Мои документы\Мои рисунки\ani-wor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071942"/>
            <a:ext cx="1357322" cy="1357322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4929190" y="1857364"/>
            <a:ext cx="3000396" cy="1357322"/>
          </a:xfrm>
          <a:prstGeom prst="cloudCallout">
            <a:avLst>
              <a:gd name="adj1" fmla="val 17825"/>
              <a:gd name="adj2" fmla="val 103135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rId5" action="ppaction://hlinksldjump" highlightClick="1"/>
          </p:cNvPr>
          <p:cNvSpPr/>
          <p:nvPr/>
        </p:nvSpPr>
        <p:spPr>
          <a:xfrm>
            <a:off x="6215074" y="2143116"/>
            <a:ext cx="500066" cy="500066"/>
          </a:xfrm>
          <a:prstGeom prst="actionButtonHelp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Задача №519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840303"/>
          </a:xfrm>
          <a:ln w="15875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Основанием прямоугольного параллелепипеда служит квадрат со стороной 1,1 дм. </a:t>
            </a:r>
          </a:p>
          <a:p>
            <a:pPr>
              <a:buNone/>
            </a:pPr>
            <a:r>
              <a:rPr lang="ru-RU" dirty="0" smtClean="0"/>
              <a:t>    Найдите высоту параллелепипеда,</a:t>
            </a:r>
          </a:p>
          <a:p>
            <a:pPr>
              <a:buNone/>
            </a:pPr>
            <a:r>
              <a:rPr lang="ru-RU" dirty="0" smtClean="0"/>
              <a:t>    если его объём 2,42 дм.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286776" y="6143644"/>
            <a:ext cx="399474" cy="28575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7079465" y="4095119"/>
            <a:ext cx="9525" cy="1548386"/>
          </a:xfrm>
          <a:custGeom>
            <a:avLst/>
            <a:gdLst>
              <a:gd name="connsiteX0" fmla="*/ 9525 w 9525"/>
              <a:gd name="connsiteY0" fmla="*/ 1028700 h 1028700"/>
              <a:gd name="connsiteX1" fmla="*/ 0 w 9525"/>
              <a:gd name="connsiteY1" fmla="*/ 0 h 1028700"/>
              <a:gd name="connsiteX2" fmla="*/ 0 w 9525"/>
              <a:gd name="connsiteY2" fmla="*/ 4763 h 1028700"/>
              <a:gd name="connsiteX0" fmla="*/ 9525 w 9525"/>
              <a:gd name="connsiteY0" fmla="*/ 1028700 h 1028700"/>
              <a:gd name="connsiteX1" fmla="*/ 0 w 9525"/>
              <a:gd name="connsiteY1" fmla="*/ 0 h 1028700"/>
              <a:gd name="connsiteX2" fmla="*/ 0 w 9525"/>
              <a:gd name="connsiteY2" fmla="*/ 4763 h 1028700"/>
              <a:gd name="connsiteX0" fmla="*/ 14301 w 14301"/>
              <a:gd name="connsiteY0" fmla="*/ 1028700 h 1028700"/>
              <a:gd name="connsiteX1" fmla="*/ 4776 w 14301"/>
              <a:gd name="connsiteY1" fmla="*/ 0 h 1028700"/>
              <a:gd name="connsiteX2" fmla="*/ 4776 w 14301"/>
              <a:gd name="connsiteY2" fmla="*/ 4763 h 1028700"/>
              <a:gd name="connsiteX0" fmla="*/ 9525 w 9525"/>
              <a:gd name="connsiteY0" fmla="*/ 1028700 h 1028700"/>
              <a:gd name="connsiteX1" fmla="*/ 0 w 9525"/>
              <a:gd name="connsiteY1" fmla="*/ 0 h 1028700"/>
              <a:gd name="connsiteX2" fmla="*/ 0 w 9525"/>
              <a:gd name="connsiteY2" fmla="*/ 4763 h 1028700"/>
              <a:gd name="connsiteX0" fmla="*/ 9525 w 14247"/>
              <a:gd name="connsiteY0" fmla="*/ 1028700 h 1028700"/>
              <a:gd name="connsiteX1" fmla="*/ 0 w 14247"/>
              <a:gd name="connsiteY1" fmla="*/ 0 h 1028700"/>
              <a:gd name="connsiteX2" fmla="*/ 0 w 14247"/>
              <a:gd name="connsiteY2" fmla="*/ 4763 h 1028700"/>
              <a:gd name="connsiteX0" fmla="*/ 9525 w 14234"/>
              <a:gd name="connsiteY0" fmla="*/ 1028700 h 1028700"/>
              <a:gd name="connsiteX1" fmla="*/ 0 w 14234"/>
              <a:gd name="connsiteY1" fmla="*/ 0 h 1028700"/>
              <a:gd name="connsiteX2" fmla="*/ 0 w 14234"/>
              <a:gd name="connsiteY2" fmla="*/ 4763 h 1028700"/>
              <a:gd name="connsiteX0" fmla="*/ 9525 w 14221"/>
              <a:gd name="connsiteY0" fmla="*/ 1028700 h 1028700"/>
              <a:gd name="connsiteX1" fmla="*/ 0 w 14221"/>
              <a:gd name="connsiteY1" fmla="*/ 0 h 1028700"/>
              <a:gd name="connsiteX2" fmla="*/ 0 w 14221"/>
              <a:gd name="connsiteY2" fmla="*/ 4763 h 1028700"/>
              <a:gd name="connsiteX0" fmla="*/ 9525 w 9525"/>
              <a:gd name="connsiteY0" fmla="*/ 1028700 h 1028700"/>
              <a:gd name="connsiteX1" fmla="*/ 0 w 9525"/>
              <a:gd name="connsiteY1" fmla="*/ 0 h 1028700"/>
              <a:gd name="connsiteX0" fmla="*/ 9525 w 9525"/>
              <a:gd name="connsiteY0" fmla="*/ 1028700 h 1028700"/>
              <a:gd name="connsiteX1" fmla="*/ 0 w 9525"/>
              <a:gd name="connsiteY1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028700">
                <a:moveTo>
                  <a:pt x="9525" y="1028700"/>
                </a:moveTo>
                <a:lnTo>
                  <a:pt x="0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7527139" y="3600496"/>
            <a:ext cx="0" cy="1548386"/>
          </a:xfrm>
          <a:custGeom>
            <a:avLst/>
            <a:gdLst>
              <a:gd name="connsiteX0" fmla="*/ 0 w 0"/>
              <a:gd name="connsiteY0" fmla="*/ 1028700 h 1028700"/>
              <a:gd name="connsiteX1" fmla="*/ 0 w 0"/>
              <a:gd name="connsiteY1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28700">
                <a:moveTo>
                  <a:pt x="0" y="1028700"/>
                </a:moveTo>
                <a:lnTo>
                  <a:pt x="0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605471" y="5127376"/>
            <a:ext cx="623887" cy="508961"/>
          </a:xfrm>
          <a:custGeom>
            <a:avLst/>
            <a:gdLst>
              <a:gd name="connsiteX0" fmla="*/ 0 w 623887"/>
              <a:gd name="connsiteY0" fmla="*/ 338138 h 338138"/>
              <a:gd name="connsiteX1" fmla="*/ 623887 w 623887"/>
              <a:gd name="connsiteY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3887" h="338138">
                <a:moveTo>
                  <a:pt x="0" y="338138"/>
                </a:moveTo>
                <a:lnTo>
                  <a:pt x="623887" y="0"/>
                </a:lnTo>
              </a:path>
            </a:pathLst>
          </a:cu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229358" y="5127376"/>
            <a:ext cx="1290638" cy="14337"/>
          </a:xfrm>
          <a:custGeom>
            <a:avLst/>
            <a:gdLst>
              <a:gd name="connsiteX0" fmla="*/ 0 w 1290638"/>
              <a:gd name="connsiteY0" fmla="*/ 0 h 9525"/>
              <a:gd name="connsiteX1" fmla="*/ 1290638 w 1290638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0638" h="9525">
                <a:moveTo>
                  <a:pt x="0" y="0"/>
                </a:moveTo>
                <a:lnTo>
                  <a:pt x="1290638" y="9525"/>
                </a:lnTo>
              </a:path>
            </a:pathLst>
          </a:cu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7086618" y="5141713"/>
            <a:ext cx="438139" cy="516147"/>
          </a:xfrm>
          <a:custGeom>
            <a:avLst/>
            <a:gdLst>
              <a:gd name="connsiteX0" fmla="*/ 438150 w 438150"/>
              <a:gd name="connsiteY0" fmla="*/ 0 h 338138"/>
              <a:gd name="connsiteX1" fmla="*/ 0 w 438150"/>
              <a:gd name="connsiteY1" fmla="*/ 338138 h 338138"/>
              <a:gd name="connsiteX2" fmla="*/ 4763 w 438150"/>
              <a:gd name="connsiteY2" fmla="*/ 333375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338138">
                <a:moveTo>
                  <a:pt x="438150" y="0"/>
                </a:moveTo>
                <a:lnTo>
                  <a:pt x="0" y="338138"/>
                </a:lnTo>
                <a:lnTo>
                  <a:pt x="4763" y="333375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605471" y="5643505"/>
            <a:ext cx="1481137" cy="0"/>
          </a:xfrm>
          <a:custGeom>
            <a:avLst/>
            <a:gdLst>
              <a:gd name="connsiteX0" fmla="*/ 0 w 1481137"/>
              <a:gd name="connsiteY0" fmla="*/ 0 h 0"/>
              <a:gd name="connsiteX1" fmla="*/ 1481137 w 14811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1137">
                <a:moveTo>
                  <a:pt x="0" y="0"/>
                </a:moveTo>
                <a:lnTo>
                  <a:pt x="1481137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586421" y="4102288"/>
            <a:ext cx="1495425" cy="7168"/>
          </a:xfrm>
          <a:custGeom>
            <a:avLst/>
            <a:gdLst>
              <a:gd name="connsiteX0" fmla="*/ 0 w 1495425"/>
              <a:gd name="connsiteY0" fmla="*/ 0 h 4762"/>
              <a:gd name="connsiteX1" fmla="*/ 1495425 w 1495425"/>
              <a:gd name="connsiteY1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5425" h="4762">
                <a:moveTo>
                  <a:pt x="0" y="0"/>
                </a:moveTo>
                <a:lnTo>
                  <a:pt x="1495425" y="4762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6215071" y="3586158"/>
            <a:ext cx="1304925" cy="14337"/>
          </a:xfrm>
          <a:custGeom>
            <a:avLst/>
            <a:gdLst>
              <a:gd name="connsiteX0" fmla="*/ 0 w 1304925"/>
              <a:gd name="connsiteY0" fmla="*/ 0 h 9525"/>
              <a:gd name="connsiteX1" fmla="*/ 1304925 w 1304925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4925" h="9525">
                <a:moveTo>
                  <a:pt x="0" y="0"/>
                </a:moveTo>
                <a:lnTo>
                  <a:pt x="1304925" y="9525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591183" y="3593327"/>
            <a:ext cx="628650" cy="501792"/>
          </a:xfrm>
          <a:custGeom>
            <a:avLst/>
            <a:gdLst>
              <a:gd name="connsiteX0" fmla="*/ 628650 w 628650"/>
              <a:gd name="connsiteY0" fmla="*/ 0 h 333375"/>
              <a:gd name="connsiteX1" fmla="*/ 0 w 628650"/>
              <a:gd name="connsiteY1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 h="333375">
                <a:moveTo>
                  <a:pt x="628650" y="0"/>
                </a:moveTo>
                <a:lnTo>
                  <a:pt x="0" y="333375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7077083" y="3600496"/>
            <a:ext cx="447675" cy="508959"/>
          </a:xfrm>
          <a:custGeom>
            <a:avLst/>
            <a:gdLst>
              <a:gd name="connsiteX0" fmla="*/ 447675 w 447675"/>
              <a:gd name="connsiteY0" fmla="*/ 0 h 338137"/>
              <a:gd name="connsiteX1" fmla="*/ 0 w 447675"/>
              <a:gd name="connsiteY1" fmla="*/ 338137 h 338137"/>
              <a:gd name="connsiteX2" fmla="*/ 4763 w 447675"/>
              <a:gd name="connsiteY2" fmla="*/ 333375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338137">
                <a:moveTo>
                  <a:pt x="447675" y="0"/>
                </a:moveTo>
                <a:lnTo>
                  <a:pt x="0" y="338137"/>
                </a:lnTo>
                <a:lnTo>
                  <a:pt x="4763" y="333375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219833" y="3586160"/>
            <a:ext cx="9525" cy="1541217"/>
          </a:xfrm>
          <a:custGeom>
            <a:avLst/>
            <a:gdLst>
              <a:gd name="connsiteX0" fmla="*/ 0 w 9525"/>
              <a:gd name="connsiteY0" fmla="*/ 0 h 1023937"/>
              <a:gd name="connsiteX1" fmla="*/ 9525 w 9525"/>
              <a:gd name="connsiteY1" fmla="*/ 1023937 h 1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023937">
                <a:moveTo>
                  <a:pt x="0" y="0"/>
                </a:moveTo>
                <a:lnTo>
                  <a:pt x="9525" y="1023937"/>
                </a:lnTo>
              </a:path>
            </a:pathLst>
          </a:cu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5595939" y="4095743"/>
            <a:ext cx="14288" cy="1543050"/>
          </a:xfrm>
          <a:custGeom>
            <a:avLst/>
            <a:gdLst>
              <a:gd name="connsiteX0" fmla="*/ 14288 w 14288"/>
              <a:gd name="connsiteY0" fmla="*/ 1543050 h 1543050"/>
              <a:gd name="connsiteX1" fmla="*/ 0 w 14288"/>
              <a:gd name="connsiteY1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8" h="1543050">
                <a:moveTo>
                  <a:pt x="14288" y="1543050"/>
                </a:moveTo>
                <a:lnTo>
                  <a:pt x="0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58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4" name="Oval 52"/>
          <p:cNvSpPr>
            <a:spLocks noChangeArrowheads="1"/>
          </p:cNvSpPr>
          <p:nvPr/>
        </p:nvSpPr>
        <p:spPr bwMode="auto">
          <a:xfrm>
            <a:off x="5557618" y="4033156"/>
            <a:ext cx="142876" cy="13812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5" name="Oval 52"/>
          <p:cNvSpPr>
            <a:spLocks noChangeArrowheads="1"/>
          </p:cNvSpPr>
          <p:nvPr/>
        </p:nvSpPr>
        <p:spPr bwMode="auto">
          <a:xfrm>
            <a:off x="7429520" y="5072074"/>
            <a:ext cx="142876" cy="14287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6" name="Oval 52"/>
          <p:cNvSpPr>
            <a:spLocks noChangeArrowheads="1"/>
          </p:cNvSpPr>
          <p:nvPr/>
        </p:nvSpPr>
        <p:spPr bwMode="auto">
          <a:xfrm>
            <a:off x="6158150" y="3513820"/>
            <a:ext cx="142876" cy="14287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7" name="Oval 52"/>
          <p:cNvSpPr>
            <a:spLocks noChangeArrowheads="1"/>
          </p:cNvSpPr>
          <p:nvPr/>
        </p:nvSpPr>
        <p:spPr bwMode="auto">
          <a:xfrm flipH="1">
            <a:off x="7458546" y="3529466"/>
            <a:ext cx="156260" cy="14287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8" name="Oval 52"/>
          <p:cNvSpPr>
            <a:spLocks noChangeArrowheads="1"/>
          </p:cNvSpPr>
          <p:nvPr/>
        </p:nvSpPr>
        <p:spPr bwMode="auto">
          <a:xfrm>
            <a:off x="7009744" y="4023639"/>
            <a:ext cx="161920" cy="14763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0" name="Oval 52"/>
          <p:cNvSpPr>
            <a:spLocks noChangeArrowheads="1"/>
          </p:cNvSpPr>
          <p:nvPr/>
        </p:nvSpPr>
        <p:spPr bwMode="auto">
          <a:xfrm>
            <a:off x="5544236" y="5572141"/>
            <a:ext cx="170772" cy="14287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9" name="Oval 52"/>
          <p:cNvSpPr>
            <a:spLocks noChangeArrowheads="1"/>
          </p:cNvSpPr>
          <p:nvPr/>
        </p:nvSpPr>
        <p:spPr bwMode="auto">
          <a:xfrm flipV="1">
            <a:off x="6158150" y="5043045"/>
            <a:ext cx="142876" cy="14287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1" name="Oval 52"/>
          <p:cNvSpPr>
            <a:spLocks noChangeArrowheads="1"/>
          </p:cNvSpPr>
          <p:nvPr/>
        </p:nvSpPr>
        <p:spPr bwMode="auto">
          <a:xfrm>
            <a:off x="7029920" y="5572140"/>
            <a:ext cx="142876" cy="14287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6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1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00"/>
                            </p:stCondLst>
                            <p:childTnLst>
                              <p:par>
                                <p:cTn id="12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00"/>
                            </p:stCondLst>
                            <p:childTnLst>
                              <p:par>
                                <p:cTn id="12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700"/>
                            </p:stCondLst>
                            <p:childTnLst>
                              <p:par>
                                <p:cTn id="13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20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1" grpId="0" animBg="1"/>
      <p:bldP spid="17" grpId="0" animBg="1"/>
      <p:bldP spid="17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39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429288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Решение № 519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5197493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  <a:defRPr/>
            </a:pPr>
            <a:r>
              <a:rPr lang="ru-RU" sz="3500" dirty="0" smtClean="0"/>
              <a:t> </a:t>
            </a:r>
          </a:p>
          <a:p>
            <a:pPr lvl="0">
              <a:buNone/>
              <a:defRPr/>
            </a:pPr>
            <a:endParaRPr lang="ru-RU" sz="2000" i="1" dirty="0" smtClean="0"/>
          </a:p>
          <a:p>
            <a:pPr lvl="0">
              <a:buNone/>
              <a:defRPr/>
            </a:pPr>
            <a:r>
              <a:rPr lang="ru-RU" sz="2000" i="1" dirty="0" smtClean="0"/>
              <a:t>По условию основание –  это квадрат, поэтому </a:t>
            </a:r>
          </a:p>
          <a:p>
            <a:pPr lvl="0">
              <a:buNone/>
              <a:defRPr/>
            </a:pPr>
            <a:endParaRPr lang="ru-RU" b="1" dirty="0" smtClean="0"/>
          </a:p>
          <a:p>
            <a:pPr lvl="0">
              <a:buNone/>
              <a:defRPr/>
            </a:pPr>
            <a:r>
              <a:rPr lang="ru-RU" sz="2000" i="1" dirty="0" smtClean="0"/>
              <a:t>Отсюда </a:t>
            </a:r>
          </a:p>
          <a:p>
            <a:pPr lvl="0">
              <a:buNone/>
              <a:defRPr/>
            </a:pPr>
            <a:endParaRPr lang="ru-RU" sz="2400" dirty="0" smtClean="0"/>
          </a:p>
          <a:p>
            <a:pPr lvl="0">
              <a:buNone/>
              <a:defRPr/>
            </a:pPr>
            <a:r>
              <a:rPr lang="ru-RU" sz="2400" dirty="0" smtClean="0"/>
              <a:t>1)</a:t>
            </a:r>
          </a:p>
          <a:p>
            <a:pPr lvl="0">
              <a:buNone/>
              <a:defRPr/>
            </a:pPr>
            <a:r>
              <a:rPr lang="ru-RU" sz="2400" dirty="0" smtClean="0"/>
              <a:t>2)</a:t>
            </a:r>
          </a:p>
          <a:p>
            <a:pPr lvl="0">
              <a:buNone/>
              <a:defRPr/>
            </a:pPr>
            <a:endParaRPr lang="ru-RU" sz="2800" i="1" dirty="0" smtClean="0"/>
          </a:p>
          <a:p>
            <a:pPr lvl="0">
              <a:buNone/>
              <a:defRPr/>
            </a:pPr>
            <a:r>
              <a:rPr lang="ru-RU" sz="2000" i="1" dirty="0" smtClean="0"/>
              <a:t>Ответ: 2м высота параллелепипеда</a:t>
            </a:r>
            <a:r>
              <a:rPr lang="ru-RU" sz="2400" i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92867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Управляющая кнопка: назад 46">
            <a:hlinkClick r:id="rId3" action="ppaction://hlinksldjump" highlightClick="1"/>
          </p:cNvPr>
          <p:cNvSpPr/>
          <p:nvPr/>
        </p:nvSpPr>
        <p:spPr>
          <a:xfrm>
            <a:off x="8286776" y="6215082"/>
            <a:ext cx="428628" cy="285752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 flipV="1">
            <a:off x="6190910" y="4580000"/>
            <a:ext cx="1623696" cy="134883"/>
          </a:xfrm>
          <a:custGeom>
            <a:avLst/>
            <a:gdLst>
              <a:gd name="connsiteX0" fmla="*/ 0 w 1685925"/>
              <a:gd name="connsiteY0" fmla="*/ 0 h 0"/>
              <a:gd name="connsiteX1" fmla="*/ 1685925 w 1685925"/>
              <a:gd name="connsiteY1" fmla="*/ 0 h 0"/>
              <a:gd name="connsiteX2" fmla="*/ 1685925 w 1685925"/>
              <a:gd name="connsiteY2" fmla="*/ 0 h 0"/>
              <a:gd name="connsiteX3" fmla="*/ 1685925 w 1685925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>
                <a:moveTo>
                  <a:pt x="0" y="0"/>
                </a:moveTo>
                <a:lnTo>
                  <a:pt x="1685925" y="0"/>
                </a:lnTo>
                <a:lnTo>
                  <a:pt x="1685925" y="0"/>
                </a:lnTo>
                <a:lnTo>
                  <a:pt x="1685925" y="0"/>
                </a:lnTo>
              </a:path>
            </a:pathLst>
          </a:cu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5807072" y="4669965"/>
            <a:ext cx="419628" cy="704709"/>
          </a:xfrm>
          <a:custGeom>
            <a:avLst/>
            <a:gdLst>
              <a:gd name="connsiteX0" fmla="*/ 388144 w 388144"/>
              <a:gd name="connsiteY0" fmla="*/ 0 h 559593"/>
              <a:gd name="connsiteX1" fmla="*/ 0 w 388144"/>
              <a:gd name="connsiteY1" fmla="*/ 559593 h 5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144" h="559593">
                <a:moveTo>
                  <a:pt x="388144" y="0"/>
                </a:moveTo>
                <a:lnTo>
                  <a:pt x="0" y="559593"/>
                </a:lnTo>
              </a:path>
            </a:pathLst>
          </a:cu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5801929" y="5371689"/>
            <a:ext cx="1548191" cy="57575"/>
          </a:xfrm>
          <a:custGeom>
            <a:avLst/>
            <a:gdLst>
              <a:gd name="connsiteX0" fmla="*/ 0 w 1685925"/>
              <a:gd name="connsiteY0" fmla="*/ 0 h 0"/>
              <a:gd name="connsiteX1" fmla="*/ 1685925 w 1685925"/>
              <a:gd name="connsiteY1" fmla="*/ 0 h 0"/>
              <a:gd name="connsiteX2" fmla="*/ 1685925 w 1685925"/>
              <a:gd name="connsiteY2" fmla="*/ 0 h 0"/>
              <a:gd name="connsiteX3" fmla="*/ 1685925 w 1685925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>
                <a:moveTo>
                  <a:pt x="0" y="0"/>
                </a:moveTo>
                <a:lnTo>
                  <a:pt x="1685925" y="0"/>
                </a:lnTo>
                <a:lnTo>
                  <a:pt x="1685925" y="0"/>
                </a:lnTo>
                <a:lnTo>
                  <a:pt x="1685925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5801929" y="4292125"/>
            <a:ext cx="1548191" cy="57575"/>
          </a:xfrm>
          <a:custGeom>
            <a:avLst/>
            <a:gdLst>
              <a:gd name="connsiteX0" fmla="*/ 0 w 1685925"/>
              <a:gd name="connsiteY0" fmla="*/ 0 h 0"/>
              <a:gd name="connsiteX1" fmla="*/ 1685925 w 1685925"/>
              <a:gd name="connsiteY1" fmla="*/ 0 h 0"/>
              <a:gd name="connsiteX2" fmla="*/ 1685925 w 1685925"/>
              <a:gd name="connsiteY2" fmla="*/ 0 h 0"/>
              <a:gd name="connsiteX3" fmla="*/ 1685925 w 1685925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>
                <a:moveTo>
                  <a:pt x="0" y="0"/>
                </a:moveTo>
                <a:lnTo>
                  <a:pt x="1685925" y="0"/>
                </a:lnTo>
                <a:lnTo>
                  <a:pt x="1685925" y="0"/>
                </a:lnTo>
                <a:lnTo>
                  <a:pt x="1685925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7350120" y="4669967"/>
            <a:ext cx="419628" cy="704709"/>
          </a:xfrm>
          <a:custGeom>
            <a:avLst/>
            <a:gdLst>
              <a:gd name="connsiteX0" fmla="*/ 388144 w 388144"/>
              <a:gd name="connsiteY0" fmla="*/ 0 h 559593"/>
              <a:gd name="connsiteX1" fmla="*/ 0 w 388144"/>
              <a:gd name="connsiteY1" fmla="*/ 559593 h 5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144" h="559593">
                <a:moveTo>
                  <a:pt x="388144" y="0"/>
                </a:moveTo>
                <a:lnTo>
                  <a:pt x="0" y="559593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5812241" y="4286123"/>
            <a:ext cx="0" cy="1079556"/>
          </a:xfrm>
          <a:custGeom>
            <a:avLst/>
            <a:gdLst>
              <a:gd name="connsiteX0" fmla="*/ 0 w 0"/>
              <a:gd name="connsiteY0" fmla="*/ 857250 h 857250"/>
              <a:gd name="connsiteX1" fmla="*/ 0 w 0"/>
              <a:gd name="connsiteY1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57250">
                <a:moveTo>
                  <a:pt x="0" y="857250"/>
                </a:moveTo>
                <a:lnTo>
                  <a:pt x="0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 flipV="1">
            <a:off x="6234451" y="3500438"/>
            <a:ext cx="1513038" cy="95959"/>
          </a:xfrm>
          <a:custGeom>
            <a:avLst/>
            <a:gdLst>
              <a:gd name="connsiteX0" fmla="*/ 0 w 1685925"/>
              <a:gd name="connsiteY0" fmla="*/ 0 h 0"/>
              <a:gd name="connsiteX1" fmla="*/ 1685925 w 1685925"/>
              <a:gd name="connsiteY1" fmla="*/ 0 h 0"/>
              <a:gd name="connsiteX2" fmla="*/ 1685925 w 1685925"/>
              <a:gd name="connsiteY2" fmla="*/ 0 h 0"/>
              <a:gd name="connsiteX3" fmla="*/ 1685925 w 1685925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>
                <a:moveTo>
                  <a:pt x="0" y="0"/>
                </a:moveTo>
                <a:lnTo>
                  <a:pt x="1685925" y="0"/>
                </a:lnTo>
                <a:lnTo>
                  <a:pt x="1685925" y="0"/>
                </a:lnTo>
                <a:lnTo>
                  <a:pt x="1685925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7350120" y="3590403"/>
            <a:ext cx="419628" cy="704709"/>
          </a:xfrm>
          <a:custGeom>
            <a:avLst/>
            <a:gdLst>
              <a:gd name="connsiteX0" fmla="*/ 388144 w 388144"/>
              <a:gd name="connsiteY0" fmla="*/ 0 h 559593"/>
              <a:gd name="connsiteX1" fmla="*/ 0 w 388144"/>
              <a:gd name="connsiteY1" fmla="*/ 559593 h 5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144" h="559593">
                <a:moveTo>
                  <a:pt x="388144" y="0"/>
                </a:moveTo>
                <a:lnTo>
                  <a:pt x="0" y="559593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5807071" y="3590403"/>
            <a:ext cx="419628" cy="704709"/>
          </a:xfrm>
          <a:custGeom>
            <a:avLst/>
            <a:gdLst>
              <a:gd name="connsiteX0" fmla="*/ 388144 w 388144"/>
              <a:gd name="connsiteY0" fmla="*/ 0 h 559593"/>
              <a:gd name="connsiteX1" fmla="*/ 0 w 388144"/>
              <a:gd name="connsiteY1" fmla="*/ 559593 h 5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144" h="559593">
                <a:moveTo>
                  <a:pt x="388144" y="0"/>
                </a:moveTo>
                <a:lnTo>
                  <a:pt x="0" y="559593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7757814" y="3596400"/>
            <a:ext cx="5161" cy="1073559"/>
          </a:xfrm>
          <a:custGeom>
            <a:avLst/>
            <a:gdLst>
              <a:gd name="connsiteX0" fmla="*/ 0 w 4763"/>
              <a:gd name="connsiteY0" fmla="*/ 852488 h 852488"/>
              <a:gd name="connsiteX1" fmla="*/ 4763 w 4763"/>
              <a:gd name="connsiteY1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852488">
                <a:moveTo>
                  <a:pt x="0" y="852488"/>
                </a:moveTo>
                <a:cubicBezTo>
                  <a:pt x="1588" y="568325"/>
                  <a:pt x="3175" y="284163"/>
                  <a:pt x="4763" y="0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6219928" y="3596406"/>
            <a:ext cx="5161" cy="1073559"/>
          </a:xfrm>
          <a:custGeom>
            <a:avLst/>
            <a:gdLst>
              <a:gd name="connsiteX0" fmla="*/ 0 w 4763"/>
              <a:gd name="connsiteY0" fmla="*/ 852488 h 852488"/>
              <a:gd name="connsiteX1" fmla="*/ 4763 w 4763"/>
              <a:gd name="connsiteY1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852488">
                <a:moveTo>
                  <a:pt x="0" y="852488"/>
                </a:moveTo>
                <a:cubicBezTo>
                  <a:pt x="1588" y="568325"/>
                  <a:pt x="3175" y="284163"/>
                  <a:pt x="4763" y="0"/>
                </a:cubicBezTo>
              </a:path>
            </a:pathLst>
          </a:cu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7350121" y="4298115"/>
            <a:ext cx="5161" cy="1073559"/>
          </a:xfrm>
          <a:custGeom>
            <a:avLst/>
            <a:gdLst>
              <a:gd name="connsiteX0" fmla="*/ 0 w 4763"/>
              <a:gd name="connsiteY0" fmla="*/ 852488 h 852488"/>
              <a:gd name="connsiteX1" fmla="*/ 4763 w 4763"/>
              <a:gd name="connsiteY1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852488">
                <a:moveTo>
                  <a:pt x="0" y="852488"/>
                </a:moveTo>
                <a:cubicBezTo>
                  <a:pt x="1588" y="568325"/>
                  <a:pt x="3175" y="284163"/>
                  <a:pt x="4763" y="0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744037" y="4214818"/>
            <a:ext cx="142876" cy="142876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286644" y="4200304"/>
            <a:ext cx="142876" cy="142876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6158150" y="4630064"/>
            <a:ext cx="142875" cy="142875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715008" y="5286388"/>
            <a:ext cx="142876" cy="142876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7272130" y="5286388"/>
            <a:ext cx="142876" cy="142876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7708141" y="3534863"/>
            <a:ext cx="120979" cy="136347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158150" y="3529466"/>
            <a:ext cx="142876" cy="142876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120" y="3753071"/>
            <a:ext cx="2238375" cy="352425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9698" y="3766922"/>
            <a:ext cx="2238375" cy="3048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96" y="4191014"/>
            <a:ext cx="3048000" cy="304800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142984"/>
            <a:ext cx="4629150" cy="352425"/>
          </a:xfrm>
          <a:prstGeom prst="rect">
            <a:avLst/>
          </a:prstGeom>
          <a:noFill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430000"/>
            <a:ext cx="3676650" cy="390525"/>
          </a:xfrm>
          <a:prstGeom prst="rect">
            <a:avLst/>
          </a:prstGeom>
          <a:noFill/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629668"/>
            <a:ext cx="3895725" cy="390525"/>
          </a:xfrm>
          <a:prstGeom prst="rect">
            <a:avLst/>
          </a:prstGeom>
          <a:noFill/>
        </p:spPr>
      </p:pic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17" y="2732312"/>
            <a:ext cx="4362450" cy="619125"/>
          </a:xfrm>
          <a:prstGeom prst="rect">
            <a:avLst/>
          </a:prstGeom>
          <a:noFill/>
        </p:spPr>
      </p:pic>
      <p:sp>
        <p:nvSpPr>
          <p:cNvPr id="87" name="Овал 86"/>
          <p:cNvSpPr/>
          <p:nvPr/>
        </p:nvSpPr>
        <p:spPr>
          <a:xfrm flipH="1" flipV="1">
            <a:off x="7672862" y="4630063"/>
            <a:ext cx="142875" cy="142876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7500957" y="4929198"/>
            <a:ext cx="214315" cy="71438"/>
          </a:xfrm>
          <a:custGeom>
            <a:avLst/>
            <a:gdLst>
              <a:gd name="connsiteX0" fmla="*/ 0 w 333375"/>
              <a:gd name="connsiteY0" fmla="*/ 57150 h 57150"/>
              <a:gd name="connsiteX1" fmla="*/ 333375 w 333375"/>
              <a:gd name="connsiteY1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57150">
                <a:moveTo>
                  <a:pt x="0" y="57150"/>
                </a:moveTo>
                <a:lnTo>
                  <a:pt x="333375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6429388" y="5286388"/>
            <a:ext cx="85739" cy="219062"/>
          </a:xfrm>
          <a:custGeom>
            <a:avLst/>
            <a:gdLst>
              <a:gd name="connsiteX0" fmla="*/ 0 w 114300"/>
              <a:gd name="connsiteY0" fmla="*/ 285750 h 285750"/>
              <a:gd name="connsiteX1" fmla="*/ 114300 w 114300"/>
              <a:gd name="connsiteY1" fmla="*/ 0 h 285750"/>
              <a:gd name="connsiteX2" fmla="*/ 114300 w 114300"/>
              <a:gd name="connsiteY2" fmla="*/ 0 h 285750"/>
              <a:gd name="connsiteX3" fmla="*/ 114300 w 114300"/>
              <a:gd name="connsiteY3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85750">
                <a:moveTo>
                  <a:pt x="0" y="285750"/>
                </a:move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6786578" y="4643446"/>
            <a:ext cx="71438" cy="214314"/>
          </a:xfrm>
          <a:custGeom>
            <a:avLst/>
            <a:gdLst>
              <a:gd name="connsiteX0" fmla="*/ 0 w 114300"/>
              <a:gd name="connsiteY0" fmla="*/ 285750 h 285750"/>
              <a:gd name="connsiteX1" fmla="*/ 114300 w 114300"/>
              <a:gd name="connsiteY1" fmla="*/ 0 h 285750"/>
              <a:gd name="connsiteX2" fmla="*/ 114300 w 114300"/>
              <a:gd name="connsiteY2" fmla="*/ 0 h 285750"/>
              <a:gd name="connsiteX3" fmla="*/ 114300 w 114300"/>
              <a:gd name="connsiteY3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85750">
                <a:moveTo>
                  <a:pt x="0" y="285750"/>
                </a:move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5929322" y="4929198"/>
            <a:ext cx="247661" cy="45719"/>
          </a:xfrm>
          <a:custGeom>
            <a:avLst/>
            <a:gdLst>
              <a:gd name="connsiteX0" fmla="*/ 0 w 333375"/>
              <a:gd name="connsiteY0" fmla="*/ 57150 h 57150"/>
              <a:gd name="connsiteX1" fmla="*/ 333375 w 333375"/>
              <a:gd name="connsiteY1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57150">
                <a:moveTo>
                  <a:pt x="0" y="57150"/>
                </a:moveTo>
                <a:lnTo>
                  <a:pt x="333375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929198"/>
            <a:ext cx="142875" cy="34290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929198"/>
            <a:ext cx="152400" cy="34290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5978" y="4357694"/>
            <a:ext cx="122320" cy="338734"/>
          </a:xfrm>
          <a:prstGeom prst="rect">
            <a:avLst/>
          </a:prstGeom>
          <a:noFill/>
        </p:spPr>
      </p:pic>
      <p:pic>
        <p:nvPicPr>
          <p:cNvPr id="75" name="Picture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314284"/>
            <a:ext cx="142875" cy="342900"/>
          </a:xfrm>
          <a:prstGeom prst="rect">
            <a:avLst/>
          </a:prstGeom>
          <a:noFill/>
        </p:spPr>
      </p:pic>
      <p:sp>
        <p:nvSpPr>
          <p:cNvPr id="78" name="Нижний колонтитул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8" grpId="0" animBg="1"/>
      <p:bldP spid="68" grpId="1" animBg="1"/>
      <p:bldP spid="74" grpId="0" animBg="1"/>
      <p:bldP spid="74" grpId="1" animBg="1"/>
      <p:bldP spid="74" grpId="2" animBg="1"/>
      <p:bldP spid="74" grpId="3" animBg="1"/>
      <p:bldP spid="79" grpId="0" animBg="1"/>
      <p:bldP spid="76" grpId="0" animBg="1"/>
      <p:bldP spid="76" grpId="3" animBg="1"/>
      <p:bldP spid="83" grpId="0" animBg="1"/>
      <p:bldP spid="83" grpId="1" animBg="1"/>
      <p:bldP spid="80" grpId="0" animBg="1"/>
      <p:bldP spid="81" grpId="0" animBg="1"/>
      <p:bldP spid="82" grpId="0" animBg="1"/>
      <p:bldP spid="85" grpId="0" animBg="1"/>
      <p:bldP spid="85" grpId="1" animBg="1"/>
      <p:bldP spid="84" grpId="0" animBg="1"/>
      <p:bldP spid="84" grpId="1" animBg="1"/>
      <p:bldP spid="86" grpId="0" animBg="1"/>
      <p:bldP spid="86" grpId="2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87" grpId="0" animBg="1"/>
      <p:bldP spid="70" grpId="0" animBg="1"/>
      <p:bldP spid="67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000" b="1" u="sng" dirty="0" smtClean="0">
                <a:solidFill>
                  <a:srgbClr val="CC3399"/>
                </a:solidFill>
                <a:hlinkClick r:id="rId2" action="ppaction://hlinksldjump"/>
              </a:rPr>
              <a:t>Математические прятки</a:t>
            </a:r>
            <a:endParaRPr lang="ru-RU" sz="4000" b="1" u="sng" dirty="0">
              <a:solidFill>
                <a:srgbClr val="CC3399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9124" y="3857628"/>
            <a:ext cx="1143008" cy="1128714"/>
          </a:xfrm>
          <a:prstGeom prst="roundRect">
            <a:avLst/>
          </a:prstGeom>
          <a:solidFill>
            <a:srgbClr val="CC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7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72132" y="3857628"/>
            <a:ext cx="1143008" cy="1128714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8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86116" y="2714620"/>
            <a:ext cx="1143008" cy="11287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4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72132" y="2714620"/>
            <a:ext cx="1143008" cy="1128714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6</a:t>
            </a:r>
            <a:endParaRPr lang="ru-RU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2214546" y="1571612"/>
            <a:ext cx="1143008" cy="11287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1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57554" y="1571612"/>
            <a:ext cx="1143008" cy="11287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2</a:t>
            </a:r>
            <a:endParaRPr lang="ru-RU" dirty="0"/>
          </a:p>
        </p:txBody>
      </p:sp>
      <p:sp>
        <p:nvSpPr>
          <p:cNvPr id="24" name="Скругленный прямоугольник 23">
            <a:hlinkClick r:id="rId9" action="ppaction://hlinksldjump"/>
          </p:cNvPr>
          <p:cNvSpPr/>
          <p:nvPr/>
        </p:nvSpPr>
        <p:spPr>
          <a:xfrm>
            <a:off x="4500562" y="1571612"/>
            <a:ext cx="1143008" cy="11287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3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29124" y="2714620"/>
            <a:ext cx="1143008" cy="112871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5</a:t>
            </a:r>
            <a:endParaRPr lang="ru-RU" dirty="0"/>
          </a:p>
        </p:txBody>
      </p:sp>
      <p:pic>
        <p:nvPicPr>
          <p:cNvPr id="12" name="Picture 6" descr="C:\Documents and Settings\123\Мои документы\Мои рисунки\sova2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071810"/>
            <a:ext cx="2457092" cy="2214577"/>
          </a:xfrm>
          <a:prstGeom prst="rect">
            <a:avLst/>
          </a:prstGeom>
          <a:noFill/>
        </p:spPr>
      </p:pic>
      <p:sp>
        <p:nvSpPr>
          <p:cNvPr id="13" name="Управляющая кнопка: в начало 12">
            <a:hlinkClick r:id="rId2" action="ppaction://hlinksldjump" highlightClick="1"/>
          </p:cNvPr>
          <p:cNvSpPr/>
          <p:nvPr/>
        </p:nvSpPr>
        <p:spPr>
          <a:xfrm>
            <a:off x="8001024" y="6286520"/>
            <a:ext cx="428628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rId13" action="ppaction://hlinksldjump" highlightClick="1"/>
          </p:cNvPr>
          <p:cNvSpPr/>
          <p:nvPr/>
        </p:nvSpPr>
        <p:spPr>
          <a:xfrm>
            <a:off x="2500298" y="6215082"/>
            <a:ext cx="642942" cy="428628"/>
          </a:xfrm>
          <a:prstGeom prst="actionButtonEn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</a:t>
            </a:r>
            <a:endParaRPr lang="ru-RU" sz="2400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Логвиненко</a:t>
            </a:r>
            <a:r>
              <a:rPr lang="ru-RU" dirty="0" smtClean="0"/>
              <a:t>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348" y="415222"/>
            <a:ext cx="1143008" cy="11287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1</a:t>
            </a: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429132"/>
            <a:ext cx="3214710" cy="876300"/>
          </a:xfrm>
          <a:prstGeom prst="rect">
            <a:avLst/>
          </a:prstGeom>
          <a:noFill/>
        </p:spPr>
      </p:pic>
      <p:pic>
        <p:nvPicPr>
          <p:cNvPr id="1029" name="Picture 5" descr="C:\Documents and Settings\123\Мои документы\Мои рисунки\Копия bambi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429000"/>
            <a:ext cx="1452566" cy="2135272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2214546" y="142852"/>
            <a:ext cx="5072098" cy="2143140"/>
          </a:xfrm>
          <a:prstGeom prst="cloudCallout">
            <a:avLst>
              <a:gd name="adj1" fmla="val 33870"/>
              <a:gd name="adj2" fmla="val 120744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дроби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1714480" y="0"/>
            <a:ext cx="5857916" cy="3071834"/>
          </a:xfrm>
          <a:prstGeom prst="cloudCallout">
            <a:avLst>
              <a:gd name="adj1" fmla="val 31256"/>
              <a:gd name="adj2" fmla="val 85148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Деление числителя и знаменателя на их общий делитель, отличный от единицы, называется сокращением дроби.</a:t>
            </a:r>
            <a:endParaRPr lang="ru-RU" sz="2000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42910" y="285728"/>
            <a:ext cx="1143008" cy="11287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2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429132"/>
            <a:ext cx="2771775" cy="86677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857356" y="285728"/>
            <a:ext cx="5857916" cy="2928934"/>
          </a:xfrm>
          <a:prstGeom prst="cloudCallout">
            <a:avLst>
              <a:gd name="adj1" fmla="val 36636"/>
              <a:gd name="adj2" fmla="val 10163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Сложение и вычитание дробей с разными знаменателями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123\Мои документы\Мои рисунки\Копия bambi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429000"/>
            <a:ext cx="1452566" cy="2135272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1643042" y="0"/>
            <a:ext cx="5929354" cy="3286148"/>
          </a:xfrm>
          <a:prstGeom prst="cloudCallout">
            <a:avLst>
              <a:gd name="adj1" fmla="val 35625"/>
              <a:gd name="adj2" fmla="val 698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Чтобы сложить (вычесть) дроби с разными знаменателями, надо: </a:t>
            </a:r>
          </a:p>
          <a:p>
            <a:pPr algn="ctr"/>
            <a:r>
              <a:rPr lang="ru-RU" sz="2000" dirty="0" smtClean="0"/>
              <a:t>1) привести данные дроби к наименьшему общему знаменателю; </a:t>
            </a:r>
          </a:p>
          <a:p>
            <a:pPr algn="ctr"/>
            <a:r>
              <a:rPr lang="ru-RU" sz="2000" dirty="0" smtClean="0"/>
              <a:t>2) сложить (вычесть) полученные дроби.</a:t>
            </a:r>
            <a:endParaRPr lang="ru-RU" sz="20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428596" y="428604"/>
            <a:ext cx="1143008" cy="11287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r>
              <a:rPr lang="ru-RU" dirty="0" smtClean="0">
                <a:hlinkClick r:id="rId4" action="ppaction://hlinksldjump"/>
              </a:rPr>
              <a:t> </a:t>
            </a:r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66750"/>
            <a:ext cx="2487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071942"/>
            <a:ext cx="3295650" cy="876300"/>
          </a:xfrm>
          <a:prstGeom prst="rect">
            <a:avLst/>
          </a:prstGeom>
          <a:noFill/>
        </p:spPr>
      </p:pic>
      <p:sp>
        <p:nvSpPr>
          <p:cNvPr id="13" name="Выноска-облако 12"/>
          <p:cNvSpPr/>
          <p:nvPr/>
        </p:nvSpPr>
        <p:spPr>
          <a:xfrm>
            <a:off x="2285984" y="285728"/>
            <a:ext cx="5072098" cy="2286016"/>
          </a:xfrm>
          <a:prstGeom prst="cloudCallout">
            <a:avLst>
              <a:gd name="adj1" fmla="val 39380"/>
              <a:gd name="adj2" fmla="val 95184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Смешанное число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1571604" y="0"/>
            <a:ext cx="6072230" cy="2786082"/>
          </a:xfrm>
          <a:prstGeom prst="cloudCallout">
            <a:avLst>
              <a:gd name="adj1" fmla="val 33643"/>
              <a:gd name="adj2" fmla="val 936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Представьте смешанное число в виде суммы и переведите его в дробь.</a:t>
            </a:r>
            <a:endParaRPr lang="ru-RU" sz="2800" dirty="0"/>
          </a:p>
        </p:txBody>
      </p:sp>
      <p:pic>
        <p:nvPicPr>
          <p:cNvPr id="16" name="Picture 5" descr="C:\Documents and Settings\123\Мои документы\Мои рисунки\Копия bambi0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643314"/>
            <a:ext cx="1452566" cy="2135272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1857356" y="357166"/>
            <a:ext cx="5357850" cy="2571768"/>
          </a:xfrm>
          <a:prstGeom prst="cloudCallout">
            <a:avLst>
              <a:gd name="adj1" fmla="val 39519"/>
              <a:gd name="adj2" fmla="val 951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Число, содержащее целую и дробную части, называют смешанным. </a:t>
            </a:r>
            <a:endParaRPr lang="ru-RU" sz="2400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71472" y="500042"/>
            <a:ext cx="1143008" cy="11287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357694"/>
            <a:ext cx="2581275" cy="866775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1714480" y="0"/>
            <a:ext cx="5715040" cy="3143248"/>
          </a:xfrm>
          <a:prstGeom prst="cloudCallout">
            <a:avLst>
              <a:gd name="adj1" fmla="val 35902"/>
              <a:gd name="adj2" fmla="val 98734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 обыкновенной дроби в десятичную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1643042" y="0"/>
            <a:ext cx="5715040" cy="3214710"/>
          </a:xfrm>
          <a:prstGeom prst="cloudCallout">
            <a:avLst>
              <a:gd name="adj1" fmla="val 33108"/>
              <a:gd name="adj2" fmla="val 829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Чтобы  перевести обыкновенную дробь в десятичную надо: числитель дроби разделить на знаменатель  дроби.</a:t>
            </a:r>
            <a:endParaRPr lang="ru-RU" sz="2000" dirty="0"/>
          </a:p>
        </p:txBody>
      </p:sp>
      <p:pic>
        <p:nvPicPr>
          <p:cNvPr id="12" name="Picture 5" descr="C:\Documents and Settings\123\Мои документы\Мои рисунки\Копия bambi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643314"/>
            <a:ext cx="1452566" cy="2135272"/>
          </a:xfrm>
          <a:prstGeom prst="rect">
            <a:avLst/>
          </a:prstGeom>
          <a:noFill/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71472" y="642918"/>
            <a:ext cx="1143008" cy="112871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633663"/>
            <a:ext cx="1257300" cy="866775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4" y="2633663"/>
            <a:ext cx="2933700" cy="866775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429000"/>
            <a:ext cx="1095375" cy="971550"/>
          </a:xfrm>
          <a:prstGeom prst="rect">
            <a:avLst/>
          </a:prstGeom>
          <a:noFill/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500438"/>
            <a:ext cx="1571625" cy="876300"/>
          </a:xfrm>
          <a:prstGeom prst="rect">
            <a:avLst/>
          </a:prstGeom>
          <a:noFill/>
        </p:spPr>
      </p:pic>
      <p:sp>
        <p:nvSpPr>
          <p:cNvPr id="21" name="Выноска-облако 20"/>
          <p:cNvSpPr/>
          <p:nvPr/>
        </p:nvSpPr>
        <p:spPr>
          <a:xfrm>
            <a:off x="1928794" y="142852"/>
            <a:ext cx="5500726" cy="2571768"/>
          </a:xfrm>
          <a:prstGeom prst="cloudCallout">
            <a:avLst>
              <a:gd name="adj1" fmla="val 42255"/>
              <a:gd name="adj2" fmla="val 80463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Умножение обыкновенных дробей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1928794" y="0"/>
            <a:ext cx="5715040" cy="3357562"/>
          </a:xfrm>
          <a:prstGeom prst="cloudCallout">
            <a:avLst>
              <a:gd name="adj1" fmla="val 46568"/>
              <a:gd name="adj2" fmla="val 717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Чтобы умножить дробь на дробь, надо:</a:t>
            </a:r>
          </a:p>
          <a:p>
            <a:pPr algn="ctr"/>
            <a:r>
              <a:rPr lang="ru-RU" sz="2000" dirty="0" smtClean="0"/>
              <a:t>1) найти произведение числителей и произведение знаменателей этих дробей; </a:t>
            </a:r>
          </a:p>
          <a:p>
            <a:pPr algn="ctr"/>
            <a:r>
              <a:rPr lang="ru-RU" sz="2000" dirty="0" smtClean="0"/>
              <a:t>2) первое произведение записать числителем, а второе - знаменателем.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Picture 2" descr="C:\Documents and Settings\123\Мои документы\Мои рисунки\ani-bookworm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4786322"/>
            <a:ext cx="1300166" cy="1300166"/>
          </a:xfrm>
          <a:prstGeom prst="rect">
            <a:avLst/>
          </a:prstGeom>
          <a:noFill/>
        </p:spPr>
      </p:pic>
      <p:pic>
        <p:nvPicPr>
          <p:cNvPr id="2051" name="Picture 3" descr="C:\Documents and Settings\123\Мои документы\Мои рисунки\ani-worm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4214818"/>
            <a:ext cx="1357322" cy="1357322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429138"/>
            <a:ext cx="1047750" cy="85725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419613"/>
            <a:ext cx="2524125" cy="866775"/>
          </a:xfrm>
          <a:prstGeom prst="rect">
            <a:avLst/>
          </a:prstGeom>
          <a:noFill/>
        </p:spPr>
      </p:pic>
      <p:pic>
        <p:nvPicPr>
          <p:cNvPr id="28" name="Picture 3" descr="C:\Documents and Settings\123\Мои документы\Мои рисунки\ani-worm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4214818"/>
            <a:ext cx="1357322" cy="1357322"/>
          </a:xfrm>
          <a:prstGeom prst="rect">
            <a:avLst/>
          </a:prstGeom>
          <a:noFill/>
        </p:spPr>
      </p:pic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4348" y="500042"/>
            <a:ext cx="1143008" cy="112871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6</a:t>
            </a:r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990853"/>
            <a:ext cx="1143000" cy="86677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1928794" y="285728"/>
            <a:ext cx="6357982" cy="2928958"/>
          </a:xfrm>
          <a:prstGeom prst="cloudCallout">
            <a:avLst>
              <a:gd name="adj1" fmla="val 34624"/>
              <a:gd name="adj2" fmla="val 86723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143380"/>
            <a:ext cx="4295775" cy="866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928670"/>
            <a:ext cx="5486400" cy="135732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3600" b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Нахождение дроби от числа</a:t>
            </a:r>
            <a:endParaRPr lang="ru-RU" sz="3600" b="0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5" name="Picture 3" descr="C:\Documents and Settings\123\Мои документы\Мои рисунки\ani-worm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12" y="4643446"/>
            <a:ext cx="1357322" cy="1357322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2071670" y="285728"/>
            <a:ext cx="6357982" cy="2928958"/>
          </a:xfrm>
          <a:prstGeom prst="cloudCallout">
            <a:avLst>
              <a:gd name="adj1" fmla="val 34624"/>
              <a:gd name="adj2" fmla="val 867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Чтобы найти дробь от числа, нужно умножить число на эту дробь.</a:t>
            </a:r>
            <a:endParaRPr lang="ru-RU" sz="2000" dirty="0"/>
          </a:p>
        </p:txBody>
      </p:sp>
      <p:pic>
        <p:nvPicPr>
          <p:cNvPr id="8196" name="Picture 4" descr="C:\Documents and Settings\123\Мои документы\Мои рисунки\ani-bookworm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4643446"/>
            <a:ext cx="1443042" cy="1443042"/>
          </a:xfrm>
          <a:prstGeom prst="rect">
            <a:avLst/>
          </a:prstGeom>
          <a:noFill/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428604"/>
            <a:ext cx="4143404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3399"/>
                </a:solidFill>
              </a:rPr>
              <a:t>Девиз  урока</a:t>
            </a:r>
            <a:endParaRPr lang="ru-RU" sz="4000" b="1" dirty="0">
              <a:solidFill>
                <a:srgbClr val="CC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785926"/>
            <a:ext cx="6543692" cy="3286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900" dirty="0" smtClean="0">
                <a:solidFill>
                  <a:srgbClr val="FF0000"/>
                </a:solidFill>
              </a:rPr>
              <a:t>«Предмет математики настолько серьезен, что полезно не упускать случая сделать его немного занимательным»</a:t>
            </a:r>
          </a:p>
          <a:p>
            <a:pPr algn="r">
              <a:buNone/>
            </a:pP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u="sng" dirty="0" smtClean="0">
                <a:solidFill>
                  <a:srgbClr val="FF0000"/>
                </a:solidFill>
                <a:hlinkClick r:id="rId2" action="ppaction://hlinksldjump"/>
              </a:rPr>
              <a:t>Паскаль Блез</a:t>
            </a:r>
            <a:endParaRPr lang="ru-RU" sz="3500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286644" y="5857892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6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14348" y="571480"/>
            <a:ext cx="1143008" cy="1128714"/>
          </a:xfrm>
          <a:prstGeom prst="roundRect">
            <a:avLst/>
          </a:prstGeom>
          <a:solidFill>
            <a:srgbClr val="CC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857496"/>
            <a:ext cx="1609725" cy="86677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857628"/>
            <a:ext cx="4419600" cy="876300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2000232" y="214290"/>
            <a:ext cx="6000792" cy="2428892"/>
          </a:xfrm>
          <a:prstGeom prst="cloudCallout">
            <a:avLst>
              <a:gd name="adj1" fmla="val 34024"/>
              <a:gd name="adj2" fmla="val 99382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857232"/>
            <a:ext cx="5486400" cy="1285884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Нахождение процентов </a:t>
            </a:r>
            <a:b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числа</a:t>
            </a: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2143108" y="0"/>
            <a:ext cx="6000792" cy="3071834"/>
          </a:xfrm>
          <a:prstGeom prst="cloudCallout">
            <a:avLst>
              <a:gd name="adj1" fmla="val 36685"/>
              <a:gd name="adj2" fmla="val 814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Чтобы найти несколько процентов от числа, нужно проценты перевести в обыкновенную или десятичную дробь и умножить число на эту дробь.</a:t>
            </a:r>
            <a:endParaRPr lang="ru-RU" sz="2000" dirty="0"/>
          </a:p>
        </p:txBody>
      </p:sp>
      <p:pic>
        <p:nvPicPr>
          <p:cNvPr id="7169" name="Picture 1" descr="C:\Documents and Settings\123\Мои документы\Мои рисунки\ani-worm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0926" y="4357694"/>
            <a:ext cx="1285884" cy="1285884"/>
          </a:xfrm>
          <a:prstGeom prst="rect">
            <a:avLst/>
          </a:prstGeom>
          <a:noFill/>
        </p:spPr>
      </p:pic>
      <p:pic>
        <p:nvPicPr>
          <p:cNvPr id="7170" name="Picture 2" descr="C:\Documents and Settings\123\Мои документы\Мои рисунки\ani-bookworm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00728" y="4357694"/>
            <a:ext cx="1357322" cy="1357322"/>
          </a:xfrm>
          <a:prstGeom prst="rect">
            <a:avLst/>
          </a:prstGeom>
          <a:noFill/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3714752"/>
            <a:ext cx="7072362" cy="17859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Вычисли удобным способом:</a:t>
            </a:r>
          </a:p>
          <a:p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500042"/>
            <a:ext cx="1143008" cy="1128714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8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429132"/>
            <a:ext cx="1257300" cy="47625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429132"/>
            <a:ext cx="5400675" cy="4762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929198"/>
            <a:ext cx="1257300" cy="476250"/>
          </a:xfrm>
          <a:prstGeom prst="rect">
            <a:avLst/>
          </a:prstGeom>
          <a:noFill/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929198"/>
            <a:ext cx="5400675" cy="47625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1785918" y="285728"/>
            <a:ext cx="5857916" cy="2643206"/>
          </a:xfrm>
          <a:prstGeom prst="cloudCallout">
            <a:avLst>
              <a:gd name="adj1" fmla="val 49090"/>
              <a:gd name="adj2" fmla="val 90042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785794"/>
            <a:ext cx="4986334" cy="1285884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Распределительное свойство умножения </a:t>
            </a: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123\Мои документы\Мои рисунки\Копия bambi0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1" y="3929066"/>
            <a:ext cx="1244083" cy="1828803"/>
          </a:xfrm>
          <a:prstGeom prst="rect">
            <a:avLst/>
          </a:prstGeom>
          <a:noFill/>
        </p:spPr>
      </p:pic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Распределительное свойство умножения</a:t>
            </a:r>
            <a:endParaRPr lang="ru-RU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885260"/>
            <a:ext cx="2733675" cy="819150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928802"/>
            <a:ext cx="457200" cy="819150"/>
          </a:xfrm>
          <a:prstGeom prst="rect">
            <a:avLst/>
          </a:prstGeom>
          <a:noFill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4224" y="1900906"/>
            <a:ext cx="1133475" cy="81915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1746" y="1886392"/>
            <a:ext cx="457200" cy="819150"/>
          </a:xfrm>
          <a:prstGeom prst="rect">
            <a:avLst/>
          </a:prstGeom>
          <a:noFill/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4888" y="1886392"/>
            <a:ext cx="1123950" cy="819150"/>
          </a:xfrm>
          <a:prstGeom prst="rect">
            <a:avLst/>
          </a:prstGeom>
          <a:noFill/>
        </p:spPr>
      </p:pic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376" y="3714752"/>
            <a:ext cx="2733675" cy="819150"/>
          </a:xfrm>
          <a:prstGeom prst="rect">
            <a:avLst/>
          </a:prstGeom>
          <a:noFill/>
        </p:spPr>
      </p:pic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374" y="3743780"/>
            <a:ext cx="457200" cy="819150"/>
          </a:xfrm>
          <a:prstGeom prst="rect">
            <a:avLst/>
          </a:prstGeom>
          <a:noFill/>
        </p:spPr>
      </p:pic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68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3412" y="3714752"/>
            <a:ext cx="1133475" cy="819150"/>
          </a:xfrm>
          <a:prstGeom prst="rect">
            <a:avLst/>
          </a:prstGeom>
          <a:noFill/>
        </p:spPr>
      </p:pic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1240" y="3758294"/>
            <a:ext cx="457200" cy="819150"/>
          </a:xfrm>
          <a:prstGeom prst="rect">
            <a:avLst/>
          </a:prstGeom>
          <a:noFill/>
        </p:spPr>
      </p:pic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72" name="Picture 3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714752"/>
            <a:ext cx="1123950" cy="819150"/>
          </a:xfrm>
          <a:prstGeom prst="rect">
            <a:avLst/>
          </a:prstGeom>
          <a:noFill/>
        </p:spPr>
      </p:pic>
      <p:sp>
        <p:nvSpPr>
          <p:cNvPr id="28" name="Выгнутая вверх стрелка 27"/>
          <p:cNvSpPr/>
          <p:nvPr/>
        </p:nvSpPr>
        <p:spPr>
          <a:xfrm flipH="1">
            <a:off x="1000100" y="3071810"/>
            <a:ext cx="2357454" cy="714380"/>
          </a:xfrm>
          <a:prstGeom prst="curvedDownArrow">
            <a:avLst>
              <a:gd name="adj1" fmla="val 25000"/>
              <a:gd name="adj2" fmla="val 50000"/>
              <a:gd name="adj3" fmla="val 112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flipH="1">
            <a:off x="2042642" y="3214686"/>
            <a:ext cx="1285884" cy="571504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flipH="1">
            <a:off x="1142976" y="1285860"/>
            <a:ext cx="2357454" cy="714380"/>
          </a:xfrm>
          <a:prstGeom prst="curvedDownArrow">
            <a:avLst>
              <a:gd name="adj1" fmla="val 25000"/>
              <a:gd name="adj2" fmla="val 50000"/>
              <a:gd name="adj3" fmla="val 112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flipH="1">
            <a:off x="2186650" y="1428736"/>
            <a:ext cx="1285884" cy="571504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носка-облако 34"/>
          <p:cNvSpPr/>
          <p:nvPr/>
        </p:nvSpPr>
        <p:spPr>
          <a:xfrm>
            <a:off x="642910" y="2928934"/>
            <a:ext cx="6286544" cy="1857388"/>
          </a:xfrm>
          <a:prstGeom prst="cloudCallout">
            <a:avLst>
              <a:gd name="adj1" fmla="val 47492"/>
              <a:gd name="adj2" fmla="val 56047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Чтобы умножить сумму на число, можно умножить на это число каждое слагаемое и сложить получившиеся произведения.</a:t>
            </a:r>
            <a:endParaRPr lang="ru-RU" dirty="0"/>
          </a:p>
        </p:txBody>
      </p:sp>
      <p:sp>
        <p:nvSpPr>
          <p:cNvPr id="36" name="Выноска-облако 35"/>
          <p:cNvSpPr/>
          <p:nvPr/>
        </p:nvSpPr>
        <p:spPr>
          <a:xfrm>
            <a:off x="642910" y="1214422"/>
            <a:ext cx="6072230" cy="1928826"/>
          </a:xfrm>
          <a:prstGeom prst="cloudCallout">
            <a:avLst>
              <a:gd name="adj1" fmla="val 60590"/>
              <a:gd name="adj2" fmla="val 89711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Чтобы умножить разность на число, можно умножить на это число уменьшаемое и вычитаемое и из первого произведения вычесть второе.</a:t>
            </a:r>
            <a:endParaRPr lang="ru-RU" dirty="0"/>
          </a:p>
        </p:txBody>
      </p:sp>
      <p:pic>
        <p:nvPicPr>
          <p:cNvPr id="2050" name="Picture 2" descr="C:\Documents and Settings\123\Мои документы\Мои рисунки\i182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2298" y="4286256"/>
            <a:ext cx="1928826" cy="1928826"/>
          </a:xfrm>
          <a:prstGeom prst="rect">
            <a:avLst/>
          </a:prstGeom>
          <a:noFill/>
        </p:spPr>
      </p:pic>
      <p:sp>
        <p:nvSpPr>
          <p:cNvPr id="38" name="Управляющая кнопка: в начало 37">
            <a:hlinkClick r:id="rId13" action="ppaction://hlinksldjump" highlightClick="1"/>
          </p:cNvPr>
          <p:cNvSpPr/>
          <p:nvPr/>
        </p:nvSpPr>
        <p:spPr>
          <a:xfrm>
            <a:off x="7072330" y="6286520"/>
            <a:ext cx="571504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3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Распределительное свойство позволяет упрощать вычисления.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C:\Documents and Settings\123\Мои документы\Мои рисунки\14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3" y="4643968"/>
            <a:ext cx="1357323" cy="1418706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643182"/>
            <a:ext cx="2038350" cy="876300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643182"/>
            <a:ext cx="3781425" cy="8572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1571612"/>
            <a:ext cx="4822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Найдём значение выражения:</a:t>
            </a:r>
            <a:endParaRPr lang="ru-RU" sz="2800" dirty="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429132"/>
            <a:ext cx="1533525" cy="866775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429132"/>
            <a:ext cx="2247900" cy="876300"/>
          </a:xfrm>
          <a:prstGeom prst="rect">
            <a:avLst/>
          </a:prstGeom>
          <a:noFill/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429132"/>
            <a:ext cx="3105150" cy="866775"/>
          </a:xfrm>
          <a:prstGeom prst="rect">
            <a:avLst/>
          </a:prstGeom>
          <a:noFill/>
        </p:spPr>
      </p:pic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785786" y="3500438"/>
            <a:ext cx="48577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Найдём значение произведения: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flipH="1">
            <a:off x="1071538" y="2214554"/>
            <a:ext cx="1285884" cy="445768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flipH="1">
            <a:off x="1643042" y="2285992"/>
            <a:ext cx="714380" cy="35719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flipH="1">
            <a:off x="2571736" y="4000504"/>
            <a:ext cx="1500198" cy="445768"/>
          </a:xfrm>
          <a:prstGeom prst="curved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flipH="1">
            <a:off x="3214678" y="4071942"/>
            <a:ext cx="857256" cy="357190"/>
          </a:xfrm>
          <a:prstGeom prst="curved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6880" grpId="0"/>
      <p:bldP spid="18" grpId="0" animBg="1"/>
      <p:bldP spid="20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умножения смешанного числа на натуральное число: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Представить смешанное число в виде суммы целой и дробной части.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Умножить  целую часть на число.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Умножить дробную часть на число.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Найти сумму полученных результатов.</a:t>
            </a: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Выгнутая вверх стрелка 32"/>
          <p:cNvSpPr/>
          <p:nvPr/>
        </p:nvSpPr>
        <p:spPr>
          <a:xfrm flipH="1">
            <a:off x="2786050" y="4429132"/>
            <a:ext cx="1500198" cy="445768"/>
          </a:xfrm>
          <a:prstGeom prst="curved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929198"/>
            <a:ext cx="1533525" cy="866775"/>
          </a:xfrm>
          <a:prstGeom prst="rect">
            <a:avLst/>
          </a:prstGeom>
          <a:noFill/>
        </p:spPr>
      </p:pic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929198"/>
            <a:ext cx="1200150" cy="876300"/>
          </a:xfrm>
          <a:prstGeom prst="rect">
            <a:avLst/>
          </a:prstGeom>
          <a:noFill/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143512"/>
            <a:ext cx="971550" cy="476250"/>
          </a:xfrm>
          <a:prstGeom prst="rect">
            <a:avLst/>
          </a:prstGeom>
          <a:noFill/>
        </p:spPr>
      </p:pic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143512"/>
            <a:ext cx="895350" cy="476250"/>
          </a:xfrm>
          <a:prstGeom prst="rect">
            <a:avLst/>
          </a:prstGeom>
          <a:noFill/>
        </p:spPr>
      </p:pic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143512"/>
            <a:ext cx="266700" cy="476250"/>
          </a:xfrm>
          <a:prstGeom prst="rect">
            <a:avLst/>
          </a:prstGeom>
          <a:noFill/>
        </p:spPr>
      </p:pic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929198"/>
            <a:ext cx="895350" cy="866775"/>
          </a:xfrm>
          <a:prstGeom prst="rect">
            <a:avLst/>
          </a:prstGeom>
          <a:noFill/>
        </p:spPr>
      </p:pic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5143512"/>
            <a:ext cx="790575" cy="476250"/>
          </a:xfrm>
          <a:prstGeom prst="rect">
            <a:avLst/>
          </a:prstGeom>
          <a:noFill/>
        </p:spPr>
      </p:pic>
      <p:sp>
        <p:nvSpPr>
          <p:cNvPr id="52" name="Выгнутая вверх стрелка 51"/>
          <p:cNvSpPr/>
          <p:nvPr/>
        </p:nvSpPr>
        <p:spPr>
          <a:xfrm flipH="1">
            <a:off x="3411942" y="4542512"/>
            <a:ext cx="857256" cy="357190"/>
          </a:xfrm>
          <a:prstGeom prst="curved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правляющая кнопка: настраиваемая 35">
            <a:hlinkClick r:id="rId10" action="ppaction://hlinksldjump" highlightClick="1"/>
          </p:cNvPr>
          <p:cNvSpPr/>
          <p:nvPr/>
        </p:nvSpPr>
        <p:spPr>
          <a:xfrm>
            <a:off x="7858148" y="6072206"/>
            <a:ext cx="571504" cy="357190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ф</a:t>
            </a:r>
            <a:endParaRPr lang="ru-RU" sz="2000" b="1" dirty="0"/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6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2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3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286544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Закрепляем изученное</a:t>
            </a:r>
            <a:endParaRPr lang="ru-RU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Вертикальный свиток 52"/>
          <p:cNvSpPr/>
          <p:nvPr/>
        </p:nvSpPr>
        <p:spPr>
          <a:xfrm>
            <a:off x="285720" y="1357298"/>
            <a:ext cx="2571768" cy="271464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071810"/>
            <a:ext cx="1743075" cy="685800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071678"/>
            <a:ext cx="1581150" cy="695325"/>
          </a:xfrm>
          <a:prstGeom prst="rect">
            <a:avLst/>
          </a:prstGeom>
          <a:noFill/>
        </p:spPr>
      </p:pic>
      <p:sp>
        <p:nvSpPr>
          <p:cNvPr id="55" name="Вертикальный свиток 54"/>
          <p:cNvSpPr/>
          <p:nvPr/>
        </p:nvSpPr>
        <p:spPr>
          <a:xfrm>
            <a:off x="6572232" y="1071546"/>
            <a:ext cx="2571768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1643050"/>
            <a:ext cx="866775" cy="676275"/>
          </a:xfrm>
          <a:prstGeom prst="rect">
            <a:avLst/>
          </a:prstGeom>
          <a:noFill/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500306"/>
            <a:ext cx="866775" cy="676275"/>
          </a:xfrm>
          <a:prstGeom prst="rect">
            <a:avLst/>
          </a:prstGeom>
          <a:noFill/>
        </p:spPr>
      </p:pic>
      <p:sp>
        <p:nvSpPr>
          <p:cNvPr id="56" name="Горизонтальный свиток 55"/>
          <p:cNvSpPr/>
          <p:nvPr/>
        </p:nvSpPr>
        <p:spPr>
          <a:xfrm>
            <a:off x="3000364" y="3929066"/>
            <a:ext cx="3571900" cy="221457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072074"/>
            <a:ext cx="1476375" cy="685800"/>
          </a:xfrm>
          <a:prstGeom prst="rect">
            <a:avLst/>
          </a:prstGeom>
          <a:noFill/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357694"/>
            <a:ext cx="1676400" cy="685800"/>
          </a:xfrm>
          <a:prstGeom prst="rect">
            <a:avLst/>
          </a:prstGeom>
          <a:noFill/>
        </p:spPr>
      </p:pic>
      <p:sp>
        <p:nvSpPr>
          <p:cNvPr id="57" name="Горизонтальный свиток 56"/>
          <p:cNvSpPr/>
          <p:nvPr/>
        </p:nvSpPr>
        <p:spPr>
          <a:xfrm>
            <a:off x="3000364" y="1714488"/>
            <a:ext cx="3500462" cy="228601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143116"/>
            <a:ext cx="2162175" cy="676275"/>
          </a:xfrm>
          <a:prstGeom prst="rect">
            <a:avLst/>
          </a:prstGeom>
          <a:noFill/>
        </p:spPr>
      </p:pic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857496"/>
            <a:ext cx="2162175" cy="685800"/>
          </a:xfrm>
          <a:prstGeom prst="rect">
            <a:avLst/>
          </a:prstGeom>
          <a:noFill/>
        </p:spPr>
      </p:pic>
      <p:sp>
        <p:nvSpPr>
          <p:cNvPr id="59" name="Выноска-облако 58"/>
          <p:cNvSpPr/>
          <p:nvPr/>
        </p:nvSpPr>
        <p:spPr>
          <a:xfrm>
            <a:off x="1571604" y="357166"/>
            <a:ext cx="5357850" cy="3286148"/>
          </a:xfrm>
          <a:prstGeom prst="cloudCallout">
            <a:avLst>
              <a:gd name="adj1" fmla="val 52557"/>
              <a:gd name="adj2" fmla="val 59204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Выполните умножение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Управляющая кнопка: далее 59">
            <a:hlinkClick r:id="rId11" action="ppaction://hlinksldjump" highlightClick="1"/>
          </p:cNvPr>
          <p:cNvSpPr/>
          <p:nvPr/>
        </p:nvSpPr>
        <p:spPr>
          <a:xfrm>
            <a:off x="8143900" y="6215082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6" descr="C:\Documents and Settings\123\Мои документы\Мои рисунки\sova2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072330" y="4357694"/>
            <a:ext cx="1745804" cy="1573493"/>
          </a:xfrm>
          <a:prstGeom prst="rect">
            <a:avLst/>
          </a:prstGeom>
          <a:noFill/>
        </p:spPr>
      </p:pic>
      <p:pic>
        <p:nvPicPr>
          <p:cNvPr id="11266" name="Picture 2" descr="C:\Documents and Settings\123\Мои документы\Мои рисунки\i044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58" y="4000504"/>
            <a:ext cx="1500198" cy="1639896"/>
          </a:xfrm>
          <a:prstGeom prst="rect">
            <a:avLst/>
          </a:prstGeom>
          <a:noFill/>
        </p:spPr>
      </p:pic>
      <p:sp>
        <p:nvSpPr>
          <p:cNvPr id="48" name="Нижний колонтитул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57" grpId="0" animBg="1"/>
      <p:bldP spid="59" grpId="0" animBg="1"/>
      <p:bldP spid="5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715040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Закрепляем изученное: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55455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/>
              <a:t>     Шаг дяди Степы        м. </a:t>
            </a:r>
          </a:p>
          <a:p>
            <a:pPr>
              <a:buNone/>
            </a:pPr>
            <a:r>
              <a:rPr lang="ru-RU" sz="2400" dirty="0" smtClean="0"/>
              <a:t>     Какое расстояние он пройдёт, если сделает 5 шагов; 20 шагов; 24 шага?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038600" cy="452596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Решение: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sz="2000" dirty="0" smtClean="0"/>
              <a:t>- пройдёт, если сделает 5 шагов.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</a:t>
            </a:r>
            <a:r>
              <a:rPr lang="ru-RU" sz="2000" dirty="0" smtClean="0"/>
              <a:t>- пройдёт, сделав 24шага.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Ответ: </a:t>
            </a:r>
            <a:r>
              <a:rPr lang="ru-RU" sz="2000" dirty="0" smtClean="0"/>
              <a:t>дядя Степа пройдёт 6 м и </a:t>
            </a:r>
          </a:p>
          <a:p>
            <a:pPr>
              <a:buNone/>
            </a:pPr>
            <a:r>
              <a:rPr lang="ru-RU" sz="2000" dirty="0" smtClean="0"/>
              <a:t>                .</a:t>
            </a:r>
          </a:p>
          <a:p>
            <a:pPr>
              <a:buNone/>
            </a:pPr>
            <a:r>
              <a:rPr lang="ru-RU" sz="2000" dirty="0" smtClean="0"/>
              <a:t>                                    </a:t>
            </a:r>
            <a:endParaRPr lang="ru-RU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Выноска-облако 2"/>
          <p:cNvSpPr/>
          <p:nvPr/>
        </p:nvSpPr>
        <p:spPr>
          <a:xfrm>
            <a:off x="1571604" y="214290"/>
            <a:ext cx="5143536" cy="1428736"/>
          </a:xfrm>
          <a:prstGeom prst="cloudCallout">
            <a:avLst>
              <a:gd name="adj1" fmla="val -6176"/>
              <a:gd name="adj2" fmla="val 237524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857364"/>
            <a:ext cx="390525" cy="742950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000240"/>
            <a:ext cx="1800225" cy="742950"/>
          </a:xfrm>
          <a:prstGeom prst="rect">
            <a:avLst/>
          </a:prstGeom>
          <a:noFill/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857496"/>
            <a:ext cx="3829050" cy="676275"/>
          </a:xfrm>
          <a:prstGeom prst="rect">
            <a:avLst/>
          </a:prstGeom>
          <a:noFill/>
        </p:spPr>
      </p:pic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2495" y="3685724"/>
            <a:ext cx="981075" cy="676275"/>
          </a:xfrm>
          <a:prstGeom prst="rect">
            <a:avLst/>
          </a:prstGeom>
          <a:noFill/>
        </p:spPr>
      </p:pic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0162" y="5000636"/>
            <a:ext cx="657225" cy="552450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rId8" action="ppaction://hlinksldjump" highlightClick="1"/>
          </p:cNvPr>
          <p:cNvSpPr/>
          <p:nvPr/>
        </p:nvSpPr>
        <p:spPr>
          <a:xfrm>
            <a:off x="7786710" y="6215082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Documents and Settings\123\Мои документы\Мои рисунки\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3786190"/>
            <a:ext cx="1021852" cy="1995494"/>
          </a:xfrm>
          <a:prstGeom prst="rect">
            <a:avLst/>
          </a:prstGeom>
          <a:noFill/>
        </p:spPr>
      </p:pic>
      <p:pic>
        <p:nvPicPr>
          <p:cNvPr id="7174" name="Picture 6" descr="C:\Documents and Settings\123\Мои документы\Мои рисунки\sova2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3" y="4500570"/>
            <a:ext cx="1562321" cy="1408120"/>
          </a:xfrm>
          <a:prstGeom prst="rect">
            <a:avLst/>
          </a:prstGeom>
          <a:noFill/>
        </p:spPr>
      </p:pic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6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5786478" cy="7969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Закрепляем изученное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400552" cy="448311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Квартира состоит из двух комнат. Длина большей комнаты           , а ширина 4 м. Длина меньшей комнаты 4 м, а ширина</a:t>
            </a:r>
          </a:p>
          <a:p>
            <a:pPr>
              <a:buNone/>
            </a:pPr>
            <a:r>
              <a:rPr lang="ru-RU" sz="2400" dirty="0" smtClean="0"/>
              <a:t>     На сколько площадь одной комнаты меньше площади другой?                              </a:t>
            </a:r>
            <a:endParaRPr lang="ru-RU" sz="24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1428728" y="214290"/>
            <a:ext cx="5286412" cy="1500198"/>
          </a:xfrm>
          <a:prstGeom prst="cloudCallout">
            <a:avLst>
              <a:gd name="adj1" fmla="val -13245"/>
              <a:gd name="adj2" fmla="val 220425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329534"/>
            <a:ext cx="609600" cy="552450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071810"/>
            <a:ext cx="609600" cy="5524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86380" y="2357430"/>
            <a:ext cx="2714644" cy="1414466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4500570"/>
            <a:ext cx="1714512" cy="928694"/>
          </a:xfrm>
          <a:prstGeom prst="rect">
            <a:avLst/>
          </a:prstGeom>
          <a:ln>
            <a:prstDash val="solid"/>
          </a:ln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786710" y="3071810"/>
            <a:ext cx="348343" cy="0"/>
          </a:xfrm>
          <a:custGeom>
            <a:avLst/>
            <a:gdLst>
              <a:gd name="connsiteX0" fmla="*/ 0 w 348343"/>
              <a:gd name="connsiteY0" fmla="*/ 0 h 0"/>
              <a:gd name="connsiteX1" fmla="*/ 348343 w 348343"/>
              <a:gd name="connsiteY1" fmla="*/ 0 h 0"/>
              <a:gd name="connsiteX2" fmla="*/ 290286 w 34834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3">
                <a:moveTo>
                  <a:pt x="0" y="0"/>
                </a:moveTo>
                <a:lnTo>
                  <a:pt x="348343" y="0"/>
                </a:lnTo>
                <a:lnTo>
                  <a:pt x="290286" y="0"/>
                </a:ln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5400000">
            <a:off x="5865096" y="4493358"/>
            <a:ext cx="317046" cy="45719"/>
          </a:xfrm>
          <a:custGeom>
            <a:avLst/>
            <a:gdLst>
              <a:gd name="connsiteX0" fmla="*/ 0 w 348343"/>
              <a:gd name="connsiteY0" fmla="*/ 0 h 0"/>
              <a:gd name="connsiteX1" fmla="*/ 348343 w 348343"/>
              <a:gd name="connsiteY1" fmla="*/ 0 h 0"/>
              <a:gd name="connsiteX2" fmla="*/ 290286 w 34834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3">
                <a:moveTo>
                  <a:pt x="0" y="0"/>
                </a:moveTo>
                <a:lnTo>
                  <a:pt x="348343" y="0"/>
                </a:lnTo>
                <a:lnTo>
                  <a:pt x="290286" y="0"/>
                </a:ln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785926"/>
            <a:ext cx="609600" cy="55245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714620"/>
            <a:ext cx="276225" cy="304800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143380"/>
            <a:ext cx="276225" cy="3048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643446"/>
            <a:ext cx="609524" cy="552381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857496"/>
            <a:ext cx="466725" cy="314325"/>
          </a:xfrm>
          <a:prstGeom prst="rect">
            <a:avLst/>
          </a:prstGeom>
          <a:noFill/>
        </p:spPr>
      </p:pic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786322"/>
            <a:ext cx="476250" cy="314325"/>
          </a:xfrm>
          <a:prstGeom prst="rect">
            <a:avLst/>
          </a:prstGeom>
          <a:noFill/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786058"/>
            <a:ext cx="152400" cy="476250"/>
          </a:xfrm>
          <a:prstGeom prst="rect">
            <a:avLst/>
          </a:prstGeom>
          <a:noFill/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714884"/>
            <a:ext cx="152400" cy="476250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rId9" action="ppaction://hlinksldjump" highlightClick="1"/>
          </p:cNvPr>
          <p:cNvSpPr/>
          <p:nvPr/>
        </p:nvSpPr>
        <p:spPr>
          <a:xfrm>
            <a:off x="7786710" y="6143644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6" descr="C:\Documents and Settings\123\Мои документы\Мои рисунки\sova2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32" y="4500570"/>
            <a:ext cx="1673903" cy="1508690"/>
          </a:xfrm>
          <a:prstGeom prst="rect">
            <a:avLst/>
          </a:prstGeom>
          <a:noFill/>
        </p:spPr>
      </p:pic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3" grpId="0" animBg="1"/>
      <p:bldP spid="1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4714908" cy="57150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задачи 2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428736"/>
            <a:ext cx="2714644" cy="1414466"/>
          </a:xfrm>
          <a:prstGeom prst="rect">
            <a:avLst/>
          </a:prstGeom>
          <a:ln/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357562"/>
            <a:ext cx="1714512" cy="928694"/>
          </a:xfrm>
          <a:prstGeom prst="rect">
            <a:avLst/>
          </a:prstGeom>
          <a:ln>
            <a:prstDash val="solid"/>
          </a:ln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857232"/>
            <a:ext cx="609600" cy="55245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1643050"/>
            <a:ext cx="276225" cy="304800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071810"/>
            <a:ext cx="276225" cy="3048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500438"/>
            <a:ext cx="609524" cy="552381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000240"/>
            <a:ext cx="466725" cy="314325"/>
          </a:xfrm>
          <a:prstGeom prst="rect">
            <a:avLst/>
          </a:prstGeom>
          <a:noFill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643314"/>
            <a:ext cx="476250" cy="314325"/>
          </a:xfrm>
          <a:prstGeom prst="rect">
            <a:avLst/>
          </a:prstGeom>
          <a:noFill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857364"/>
            <a:ext cx="152400" cy="476250"/>
          </a:xfrm>
          <a:prstGeom prst="rect">
            <a:avLst/>
          </a:prstGeom>
          <a:noFill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571876"/>
            <a:ext cx="152400" cy="476250"/>
          </a:xfrm>
          <a:prstGeom prst="rect">
            <a:avLst/>
          </a:prstGeom>
          <a:noFill/>
        </p:spPr>
      </p:pic>
      <p:sp>
        <p:nvSpPr>
          <p:cNvPr id="16" name="Полилиния 15"/>
          <p:cNvSpPr/>
          <p:nvPr/>
        </p:nvSpPr>
        <p:spPr>
          <a:xfrm>
            <a:off x="8001024" y="2071678"/>
            <a:ext cx="348343" cy="0"/>
          </a:xfrm>
          <a:custGeom>
            <a:avLst/>
            <a:gdLst>
              <a:gd name="connsiteX0" fmla="*/ 0 w 348343"/>
              <a:gd name="connsiteY0" fmla="*/ 0 h 0"/>
              <a:gd name="connsiteX1" fmla="*/ 348343 w 348343"/>
              <a:gd name="connsiteY1" fmla="*/ 0 h 0"/>
              <a:gd name="connsiteX2" fmla="*/ 290286 w 34834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3">
                <a:moveTo>
                  <a:pt x="0" y="0"/>
                </a:moveTo>
                <a:lnTo>
                  <a:pt x="348343" y="0"/>
                </a:lnTo>
                <a:lnTo>
                  <a:pt x="290286" y="0"/>
                </a:ln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5400000">
            <a:off x="6540968" y="3388858"/>
            <a:ext cx="348343" cy="0"/>
          </a:xfrm>
          <a:custGeom>
            <a:avLst/>
            <a:gdLst>
              <a:gd name="connsiteX0" fmla="*/ 0 w 348343"/>
              <a:gd name="connsiteY0" fmla="*/ 0 h 0"/>
              <a:gd name="connsiteX1" fmla="*/ 348343 w 348343"/>
              <a:gd name="connsiteY1" fmla="*/ 0 h 0"/>
              <a:gd name="connsiteX2" fmla="*/ 290286 w 34834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3">
                <a:moveTo>
                  <a:pt x="0" y="0"/>
                </a:moveTo>
                <a:lnTo>
                  <a:pt x="348343" y="0"/>
                </a:lnTo>
                <a:lnTo>
                  <a:pt x="290286" y="0"/>
                </a:ln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09575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09575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500174"/>
            <a:ext cx="4705350" cy="476250"/>
          </a:xfrm>
          <a:prstGeom prst="rect">
            <a:avLst/>
          </a:prstGeom>
          <a:noFill/>
        </p:spPr>
      </p:pic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98475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643182"/>
            <a:ext cx="4838700" cy="619125"/>
          </a:xfrm>
          <a:prstGeom prst="rect">
            <a:avLst/>
          </a:prstGeom>
          <a:noFill/>
        </p:spPr>
      </p:pic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98475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000504"/>
            <a:ext cx="2524125" cy="352425"/>
          </a:xfrm>
          <a:prstGeom prst="rect">
            <a:avLst/>
          </a:prstGeom>
          <a:noFill/>
        </p:spPr>
      </p:pic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498475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2910" y="2159894"/>
            <a:ext cx="3427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площадь первой комнаты.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658556" y="3372076"/>
            <a:ext cx="3214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площадь второй комнаты.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647438" y="4588786"/>
            <a:ext cx="6000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площадь второй комнаты меньше площади первой.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104" name="Picture 2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500702"/>
            <a:ext cx="1657350" cy="352425"/>
          </a:xfrm>
          <a:prstGeom prst="rect">
            <a:avLst/>
          </a:prstGeom>
          <a:noFill/>
        </p:spPr>
      </p:pic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269875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Управляющая кнопка: назад 46">
            <a:hlinkClick r:id="rId12" action="ppaction://hlinksldjump" highlightClick="1"/>
          </p:cNvPr>
          <p:cNvSpPr/>
          <p:nvPr/>
        </p:nvSpPr>
        <p:spPr>
          <a:xfrm>
            <a:off x="7715272" y="5786454"/>
            <a:ext cx="428628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099" grpId="0"/>
      <p:bldP spid="461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Распределительное свойство позволяет упрощать выражения</a:t>
            </a:r>
            <a:endParaRPr lang="ru-RU" sz="400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857364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Найдём значение выражения:</a:t>
            </a:r>
            <a:endParaRPr lang="ru-RU" sz="2800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69875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643182"/>
            <a:ext cx="1771650" cy="866775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69875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643182"/>
            <a:ext cx="1847850" cy="876300"/>
          </a:xfrm>
          <a:prstGeom prst="rect">
            <a:avLst/>
          </a:prstGeom>
          <a:noFill/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69875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643182"/>
            <a:ext cx="1847850" cy="876300"/>
          </a:xfrm>
          <a:prstGeom prst="rect">
            <a:avLst/>
          </a:prstGeom>
          <a:noFill/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69875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643182"/>
            <a:ext cx="495300" cy="876300"/>
          </a:xfrm>
          <a:prstGeom prst="rect">
            <a:avLst/>
          </a:prstGeom>
          <a:noFill/>
        </p:spPr>
      </p:pic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269875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269875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269875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126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857628"/>
            <a:ext cx="1762125" cy="866775"/>
          </a:xfrm>
          <a:prstGeom prst="rect">
            <a:avLst/>
          </a:prstGeom>
          <a:noFill/>
        </p:spPr>
      </p:pic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269875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129" name="Picture 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857628"/>
            <a:ext cx="1838325" cy="876300"/>
          </a:xfrm>
          <a:prstGeom prst="rect">
            <a:avLst/>
          </a:prstGeom>
          <a:noFill/>
        </p:spPr>
      </p:pic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269875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132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57628"/>
            <a:ext cx="2266950" cy="885825"/>
          </a:xfrm>
          <a:prstGeom prst="rect">
            <a:avLst/>
          </a:prstGeom>
          <a:noFill/>
        </p:spPr>
      </p:pic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269875" y="1343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135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857628"/>
            <a:ext cx="704850" cy="866775"/>
          </a:xfrm>
          <a:prstGeom prst="rect">
            <a:avLst/>
          </a:prstGeom>
          <a:noFill/>
        </p:spPr>
      </p:pic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269875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Documents and Settings\123\Мои документы\Мои рисунки\14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4214819"/>
            <a:ext cx="2283628" cy="2000264"/>
          </a:xfrm>
          <a:prstGeom prst="rect">
            <a:avLst/>
          </a:prstGeom>
          <a:noFill/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215106" cy="939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3399"/>
                </a:solidFill>
              </a:rPr>
              <a:t>Из истории математики</a:t>
            </a:r>
            <a:endParaRPr lang="ru-RU" sz="4000" b="1" dirty="0">
              <a:solidFill>
                <a:srgbClr val="CC3399"/>
              </a:solidFill>
            </a:endParaRPr>
          </a:p>
        </p:txBody>
      </p:sp>
      <p:pic>
        <p:nvPicPr>
          <p:cNvPr id="3" name="Picture 3" descr="C:\Documents and Settings\123\Мои документы\Мои рисунки\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1598" y="1285860"/>
            <a:ext cx="2675469" cy="3071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7554" y="1142984"/>
            <a:ext cx="50720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Паскаль Блез(1623-1662гг)-французский математик, физик, философ, писатель. Родился в городе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Клермон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Ферран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семье юриста. Первый трактат о математике написал в 17 лет.</a:t>
            </a: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643834" y="6143644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715040" cy="7969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Закрепляем изученное</a:t>
            </a:r>
            <a:endParaRPr lang="ru-RU" sz="400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Documents and Settings\123\Мои документы\Мои рисунки\Копия bamb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4357694"/>
            <a:ext cx="1143009" cy="171451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57158" y="285728"/>
            <a:ext cx="4143404" cy="2714668"/>
          </a:xfrm>
          <a:prstGeom prst="cloudCallout">
            <a:avLst>
              <a:gd name="adj1" fmla="val 58616"/>
              <a:gd name="adj2" fmla="val 106165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Упростите выражение</a:t>
            </a:r>
            <a:endParaRPr lang="ru-RU" sz="32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928662" y="2214554"/>
            <a:ext cx="2786082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2444" y="2674474"/>
            <a:ext cx="1628775" cy="8763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69875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2444" y="3819746"/>
            <a:ext cx="1609725" cy="866775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69875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69875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69875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269875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269875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269875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269875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Выноска-облако 31"/>
          <p:cNvSpPr/>
          <p:nvPr/>
        </p:nvSpPr>
        <p:spPr>
          <a:xfrm>
            <a:off x="4357686" y="0"/>
            <a:ext cx="4357718" cy="2857544"/>
          </a:xfrm>
          <a:prstGeom prst="cloudCallout">
            <a:avLst>
              <a:gd name="adj1" fmla="val 58616"/>
              <a:gd name="adj2" fmla="val 1061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Решите уравнение</a:t>
            </a:r>
            <a:endParaRPr lang="ru-RU" sz="3200" dirty="0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358082" y="621508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14810" y="2214554"/>
            <a:ext cx="3571900" cy="30003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1640" y="2801704"/>
            <a:ext cx="2828925" cy="876300"/>
          </a:xfrm>
          <a:prstGeom prst="rect">
            <a:avLst/>
          </a:prstGeom>
          <a:noFill/>
        </p:spPr>
      </p:pic>
      <p:pic>
        <p:nvPicPr>
          <p:cNvPr id="48150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0268" y="3818614"/>
            <a:ext cx="2266950" cy="866775"/>
          </a:xfrm>
          <a:prstGeom prst="rect">
            <a:avLst/>
          </a:prstGeom>
          <a:noFill/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32" grpId="0" animBg="1"/>
      <p:bldP spid="32" grpId="1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715040" cy="57150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Проверочная работа</a:t>
            </a:r>
            <a:endParaRPr lang="ru-RU" sz="400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542928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Вариант 1</a:t>
            </a:r>
          </a:p>
          <a:p>
            <a:pPr algn="ctr">
              <a:buNone/>
            </a:pPr>
            <a:endParaRPr lang="ru-RU" sz="26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82198"/>
            <a:ext cx="4038600" cy="541180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chemeClr val="accent6"/>
                </a:solidFill>
              </a:rPr>
              <a:t>Вариант 2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269875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269875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269875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69875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69875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269875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269875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4" name="Picture 4" descr="C:\Documents and Settings\123\Мои документы\Мои рисунки\time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80523"/>
            <a:ext cx="571504" cy="748147"/>
          </a:xfrm>
          <a:prstGeom prst="rect">
            <a:avLst/>
          </a:prstGeom>
          <a:noFill/>
        </p:spPr>
      </p:pic>
      <p:pic>
        <p:nvPicPr>
          <p:cNvPr id="5" name="Picture 2" descr="C:\Documents and Settings\123\Мои документы\Мои рисунки\i18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357322" cy="1357322"/>
          </a:xfrm>
          <a:prstGeom prst="rect">
            <a:avLst/>
          </a:prstGeom>
          <a:noFill/>
        </p:spPr>
      </p:pic>
      <p:sp>
        <p:nvSpPr>
          <p:cNvPr id="66" name="Управляющая кнопка: в начало 65">
            <a:hlinkClick r:id="rId5" action="ppaction://hlinksldjump" highlightClick="1"/>
          </p:cNvPr>
          <p:cNvSpPr/>
          <p:nvPr/>
        </p:nvSpPr>
        <p:spPr>
          <a:xfrm>
            <a:off x="1071538" y="6357958"/>
            <a:ext cx="500066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далее 66">
            <a:hlinkClick r:id="rId6" action="ppaction://hlinksldjump" highlightClick="1"/>
          </p:cNvPr>
          <p:cNvSpPr/>
          <p:nvPr/>
        </p:nvSpPr>
        <p:spPr>
          <a:xfrm>
            <a:off x="7858148" y="6357958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Горизонтальный свиток 68"/>
          <p:cNvSpPr/>
          <p:nvPr/>
        </p:nvSpPr>
        <p:spPr>
          <a:xfrm>
            <a:off x="500034" y="1415354"/>
            <a:ext cx="3786214" cy="228601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766" y="1806100"/>
            <a:ext cx="1257300" cy="800100"/>
          </a:xfrm>
          <a:prstGeom prst="rect">
            <a:avLst/>
          </a:prstGeom>
          <a:noFill/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600772"/>
            <a:ext cx="2009775" cy="752475"/>
          </a:xfrm>
          <a:prstGeom prst="rect">
            <a:avLst/>
          </a:prstGeom>
          <a:noFill/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037192"/>
            <a:ext cx="361950" cy="409575"/>
          </a:xfrm>
          <a:prstGeom prst="rect">
            <a:avLst/>
          </a:prstGeom>
          <a:noFill/>
        </p:spPr>
      </p:pic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608696"/>
            <a:ext cx="600075" cy="742950"/>
          </a:xfrm>
          <a:prstGeom prst="rect">
            <a:avLst/>
          </a:prstGeom>
          <a:noFill/>
        </p:spPr>
      </p:pic>
      <p:sp>
        <p:nvSpPr>
          <p:cNvPr id="71" name="Горизонтальный свиток 70"/>
          <p:cNvSpPr/>
          <p:nvPr/>
        </p:nvSpPr>
        <p:spPr>
          <a:xfrm>
            <a:off x="4643438" y="1288124"/>
            <a:ext cx="3857652" cy="242889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0612" y="1933330"/>
            <a:ext cx="600075" cy="742950"/>
          </a:xfrm>
          <a:prstGeom prst="rect">
            <a:avLst/>
          </a:prstGeom>
          <a:noFill/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4620" y="2864288"/>
            <a:ext cx="361950" cy="409575"/>
          </a:xfrm>
          <a:prstGeom prst="rect">
            <a:avLst/>
          </a:prstGeom>
          <a:noFill/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3052" y="1806100"/>
            <a:ext cx="1257300" cy="800100"/>
          </a:xfrm>
          <a:prstGeom prst="rect">
            <a:avLst/>
          </a:prstGeom>
          <a:noFill/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5156" y="2565154"/>
            <a:ext cx="2247900" cy="809625"/>
          </a:xfrm>
          <a:prstGeom prst="rect">
            <a:avLst/>
          </a:prstGeom>
          <a:noFill/>
        </p:spPr>
      </p:pic>
      <p:sp>
        <p:nvSpPr>
          <p:cNvPr id="72" name="Горизонтальный свиток 71"/>
          <p:cNvSpPr/>
          <p:nvPr/>
        </p:nvSpPr>
        <p:spPr>
          <a:xfrm>
            <a:off x="428596" y="3704766"/>
            <a:ext cx="3929090" cy="228601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Горизонтальный свиток 72"/>
          <p:cNvSpPr/>
          <p:nvPr/>
        </p:nvSpPr>
        <p:spPr>
          <a:xfrm>
            <a:off x="4643438" y="3691384"/>
            <a:ext cx="3929090" cy="228601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500" y="4910358"/>
            <a:ext cx="2962275" cy="742950"/>
          </a:xfrm>
          <a:prstGeom prst="rect">
            <a:avLst/>
          </a:prstGeom>
          <a:noFill/>
        </p:spPr>
      </p:pic>
      <p:pic>
        <p:nvPicPr>
          <p:cNvPr id="3139" name="Picture 6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28" y="4151304"/>
            <a:ext cx="2543175" cy="752475"/>
          </a:xfrm>
          <a:prstGeom prst="rect">
            <a:avLst/>
          </a:prstGeom>
          <a:noFill/>
        </p:spPr>
      </p:pic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044" y="4180332"/>
            <a:ext cx="419100" cy="742950"/>
          </a:xfrm>
          <a:prstGeom prst="rect">
            <a:avLst/>
          </a:prstGeom>
          <a:noFill/>
        </p:spPr>
      </p:pic>
      <p:pic>
        <p:nvPicPr>
          <p:cNvPr id="3148" name="Picture 76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114697"/>
            <a:ext cx="361950" cy="409575"/>
          </a:xfrm>
          <a:prstGeom prst="rect">
            <a:avLst/>
          </a:prstGeom>
          <a:noFill/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446" y="4165818"/>
            <a:ext cx="2657475" cy="752475"/>
          </a:xfrm>
          <a:prstGeom prst="rect">
            <a:avLst/>
          </a:prstGeom>
          <a:noFill/>
        </p:spPr>
      </p:pic>
      <p:pic>
        <p:nvPicPr>
          <p:cNvPr id="3145" name="Picture 73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0052" y="4180332"/>
            <a:ext cx="390525" cy="742950"/>
          </a:xfrm>
          <a:prstGeom prst="rect">
            <a:avLst/>
          </a:prstGeom>
          <a:noFill/>
        </p:spPr>
      </p:pic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901302"/>
            <a:ext cx="2990850" cy="74295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3434" y="5072074"/>
            <a:ext cx="371475" cy="409575"/>
          </a:xfrm>
          <a:prstGeom prst="rect">
            <a:avLst/>
          </a:prstGeom>
          <a:noFill/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Проверочная работа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9644"/>
                </a:solidFill>
              </a:rPr>
              <a:t>Вариант 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9644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Ответ: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281518" cy="519749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Вариант 2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Ответ: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292" y="4171276"/>
            <a:ext cx="2476500" cy="752475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171276"/>
            <a:ext cx="2657475" cy="752475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200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0938" y="2999240"/>
            <a:ext cx="361950" cy="409575"/>
          </a:xfrm>
          <a:prstGeom prst="rect">
            <a:avLst/>
          </a:prstGeom>
          <a:noFill/>
        </p:spPr>
      </p:pic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269875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203" name="Picture 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7314" y="1571612"/>
            <a:ext cx="619125" cy="752475"/>
          </a:xfrm>
          <a:prstGeom prst="rect">
            <a:avLst/>
          </a:prstGeom>
          <a:noFill/>
        </p:spPr>
      </p:pic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206" name="Picture 3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7482" y="1570480"/>
            <a:ext cx="933450" cy="733425"/>
          </a:xfrm>
          <a:prstGeom prst="rect">
            <a:avLst/>
          </a:prstGeom>
          <a:noFill/>
        </p:spPr>
      </p:pic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269875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209" name="Picture 3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4968" y="3013754"/>
            <a:ext cx="542925" cy="409575"/>
          </a:xfrm>
          <a:prstGeom prst="rect">
            <a:avLst/>
          </a:prstGeom>
          <a:noFill/>
        </p:spPr>
      </p:pic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269875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2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212" name="Picture 3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586126"/>
            <a:ext cx="3095625" cy="752475"/>
          </a:xfrm>
          <a:prstGeom prst="rect">
            <a:avLst/>
          </a:prstGeom>
          <a:noFill/>
        </p:spPr>
      </p:pic>
      <p:sp>
        <p:nvSpPr>
          <p:cNvPr id="50214" name="Rectangle 3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2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215" name="Picture 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415486"/>
            <a:ext cx="1619250" cy="409575"/>
          </a:xfrm>
          <a:prstGeom prst="rect">
            <a:avLst/>
          </a:prstGeom>
          <a:noFill/>
        </p:spPr>
      </p:pic>
      <p:sp>
        <p:nvSpPr>
          <p:cNvPr id="50218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217" name="Picture 4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600640"/>
            <a:ext cx="3286125" cy="752475"/>
          </a:xfrm>
          <a:prstGeom prst="rect">
            <a:avLst/>
          </a:prstGeom>
          <a:noFill/>
        </p:spPr>
      </p:pic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2698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220" name="Picture 4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415486"/>
            <a:ext cx="1743075" cy="409575"/>
          </a:xfrm>
          <a:prstGeom prst="rect">
            <a:avLst/>
          </a:prstGeom>
          <a:noFill/>
        </p:spPr>
      </p:pic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222" name="Picture 4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2070" y="5041914"/>
            <a:ext cx="762000" cy="409575"/>
          </a:xfrm>
          <a:prstGeom prst="rect">
            <a:avLst/>
          </a:prstGeom>
          <a:noFill/>
        </p:spPr>
      </p:pic>
      <p:sp>
        <p:nvSpPr>
          <p:cNvPr id="50224" name="Rectangle 48"/>
          <p:cNvSpPr>
            <a:spLocks noChangeArrowheads="1"/>
          </p:cNvSpPr>
          <p:nvPr/>
        </p:nvSpPr>
        <p:spPr bwMode="auto">
          <a:xfrm>
            <a:off x="269875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225" name="Picture 4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4968" y="5056428"/>
            <a:ext cx="752475" cy="409575"/>
          </a:xfrm>
          <a:prstGeom prst="rect">
            <a:avLst/>
          </a:prstGeom>
          <a:noFill/>
        </p:spPr>
      </p:pic>
      <p:sp>
        <p:nvSpPr>
          <p:cNvPr id="50227" name="Rectangle 51"/>
          <p:cNvSpPr>
            <a:spLocks noChangeArrowheads="1"/>
          </p:cNvSpPr>
          <p:nvPr/>
        </p:nvSpPr>
        <p:spPr bwMode="auto">
          <a:xfrm>
            <a:off x="269875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7" name="Picture 3" descr="C:\Documents and Settings\123\Мои документы\Мои рисунки\time15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9586" y="5000636"/>
            <a:ext cx="695325" cy="1028700"/>
          </a:xfrm>
          <a:prstGeom prst="rect">
            <a:avLst/>
          </a:prstGeom>
          <a:noFill/>
        </p:spPr>
      </p:pic>
      <p:pic>
        <p:nvPicPr>
          <p:cNvPr id="6148" name="Picture 4" descr="C:\Documents and Settings\123\Мои документы\Мои рисунки\time15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8992" y="5000636"/>
            <a:ext cx="695325" cy="1028700"/>
          </a:xfrm>
          <a:prstGeom prst="rect">
            <a:avLst/>
          </a:prstGeom>
          <a:noFill/>
        </p:spPr>
      </p:pic>
      <p:pic>
        <p:nvPicPr>
          <p:cNvPr id="49" name="Picture 2" descr="C:\Documents and Settings\123\Мои документы\Мои рисунки\i1801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00958" y="0"/>
            <a:ext cx="1285884" cy="1285884"/>
          </a:xfrm>
          <a:prstGeom prst="rect">
            <a:avLst/>
          </a:prstGeom>
          <a:noFill/>
        </p:spPr>
      </p:pic>
      <p:sp>
        <p:nvSpPr>
          <p:cNvPr id="50" name="Управляющая кнопка: в начало 49">
            <a:hlinkClick r:id="rId16" action="ppaction://hlinksldjump" highlightClick="1"/>
          </p:cNvPr>
          <p:cNvSpPr/>
          <p:nvPr/>
        </p:nvSpPr>
        <p:spPr>
          <a:xfrm>
            <a:off x="928662" y="6286520"/>
            <a:ext cx="571504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алее 50">
            <a:hlinkClick r:id="rId17" action="ppaction://hlinksldjump" highlightClick="1"/>
          </p:cNvPr>
          <p:cNvSpPr/>
          <p:nvPr/>
        </p:nvSpPr>
        <p:spPr>
          <a:xfrm>
            <a:off x="7929586" y="6429396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endParaRPr lang="ru-RU" sz="400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2571736" y="1285860"/>
            <a:ext cx="407193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Быстро встали, улыбнулись,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Выше-выше подтянулись.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Ну-ка плечи распрямите,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Поднимите, опустите.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Вправо, влево повернитесь,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Рук коленями коснитесь.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А теперь представим, детки,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Будто руки наши - ветки.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Покачаем ими дружно,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Словно ветер дует южный.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Ветер стих. Шуметь не нужно!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Нам урок продолжить нужно.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Подравнялись, тихо сели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И на доску посмотрели.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45" name="Picture 5" descr="C:\Documents and Settings\123\Мои документы\Мои рисунки\i18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2000264" cy="2000264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8215338" y="5715016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урока</a:t>
            </a:r>
            <a:endParaRPr lang="ru-RU" sz="400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42976" y="285728"/>
            <a:ext cx="6000792" cy="2286016"/>
          </a:xfrm>
          <a:prstGeom prst="cloudCallout">
            <a:avLst>
              <a:gd name="adj1" fmla="val 23188"/>
              <a:gd name="adj2" fmla="val 771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1707E7"/>
                </a:solidFill>
              </a:rPr>
              <a:t>Ответьте на вопросы</a:t>
            </a:r>
            <a:endParaRPr lang="ru-RU" sz="3200" dirty="0">
              <a:solidFill>
                <a:srgbClr val="1707E7"/>
              </a:solidFill>
            </a:endParaRPr>
          </a:p>
        </p:txBody>
      </p:sp>
      <p:pic>
        <p:nvPicPr>
          <p:cNvPr id="5" name="Picture 6" descr="C:\Documents and Settings\123\Мои документы\Мои рисунки\sova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43376" y="4143380"/>
            <a:ext cx="2300623" cy="1930683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071538" y="285728"/>
            <a:ext cx="4143404" cy="257176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Что нового  узнали  сегодня на уроке?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357818" y="428604"/>
            <a:ext cx="3286148" cy="314327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Какие умения и навыки приобрели?</a:t>
            </a:r>
            <a:endParaRPr lang="ru-RU" sz="32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42910" y="2714620"/>
            <a:ext cx="3500494" cy="25717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Что осталось непонятым ?</a:t>
            </a:r>
            <a:endParaRPr lang="ru-RU" sz="3200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929058" y="3214686"/>
            <a:ext cx="3214710" cy="3000396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 пользой ли для вас прошёл этот урок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400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00034" y="1643050"/>
            <a:ext cx="4143404" cy="342902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Я оцениваю свою работу в течении урока …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43438" y="1571612"/>
            <a:ext cx="4071966" cy="32147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Я (не) доволен уроком, потому что …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Documents and Settings\123\Мои документы\Мои рисунки\i18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000504"/>
            <a:ext cx="1004886" cy="1004886"/>
          </a:xfrm>
          <a:prstGeom prst="rect">
            <a:avLst/>
          </a:prstGeom>
          <a:noFill/>
        </p:spPr>
      </p:pic>
      <p:pic>
        <p:nvPicPr>
          <p:cNvPr id="2053" name="Picture 5" descr="C:\Documents and Settings\123\Мои документы\Мои рисунки\i18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3500438"/>
            <a:ext cx="933448" cy="933448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00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C:\Documents and Settings\123\Мои документы\Мои рисунки\sova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43702" y="4143380"/>
            <a:ext cx="2298410" cy="1928826"/>
          </a:xfrm>
          <a:prstGeom prst="rect">
            <a:avLst/>
          </a:prstGeom>
          <a:noFill/>
        </p:spPr>
      </p:pic>
      <p:pic>
        <p:nvPicPr>
          <p:cNvPr id="1027" name="Picture 3" descr="C:\Documents and Settings\123\Мои документы\Мои рисунки\nature3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571636" cy="157163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000232" y="214290"/>
            <a:ext cx="5715008" cy="2857520"/>
          </a:xfrm>
          <a:prstGeom prst="cloudCallout">
            <a:avLst>
              <a:gd name="adj1" fmla="val 28771"/>
              <a:gd name="adj2" fmla="val 77232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П.15, № 570, 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568(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а,г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№ 569(в)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в конец 6">
            <a:hlinkClick r:id="rId4" action="ppaction://hlinksldjump" highlightClick="1"/>
          </p:cNvPr>
          <p:cNvSpPr/>
          <p:nvPr/>
        </p:nvSpPr>
        <p:spPr>
          <a:xfrm>
            <a:off x="6500826" y="6072206"/>
            <a:ext cx="571504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hlinkClick r:id="rId2" action="ppaction://hlinksldjump"/>
              </a:rPr>
              <a:t>Устно найдём дробь от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Путешественник прошел за два дня 20 км.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В первый день  он прошел 0,6 всего пути. Сколько км прошел путешественник в первый день?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Решение:</a:t>
            </a:r>
          </a:p>
          <a:p>
            <a:pPr>
              <a:buNone/>
            </a:pPr>
            <a:r>
              <a:rPr lang="ru-RU" dirty="0" smtClean="0"/>
              <a:t>Так как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В первый день путешественник прошел 12 км .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000240"/>
            <a:ext cx="1038225" cy="676275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928934"/>
            <a:ext cx="3095625" cy="676275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Содержимое 4" descr="3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500306"/>
            <a:ext cx="1357322" cy="1357322"/>
          </a:xfrm>
          <a:prstGeom prst="rect">
            <a:avLst/>
          </a:prstGeom>
          <a:solidFill>
            <a:srgbClr val="FFFFFF">
              <a:alpha val="65098"/>
            </a:srgbClr>
          </a:solidFill>
        </p:spPr>
      </p:pic>
      <p:pic>
        <p:nvPicPr>
          <p:cNvPr id="1026" name="Picture 2" descr="C:\Documents and Settings\123\Мои документы\Мои рисунки\nature3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428868"/>
            <a:ext cx="714380" cy="71438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4.gif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143636" y="3714752"/>
            <a:ext cx="1714500" cy="2162175"/>
          </a:xfrm>
        </p:spPr>
      </p:pic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215338" y="5857892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</a:t>
            </a:r>
            <a:r>
              <a:rPr lang="ru-RU" sz="2400" b="1" dirty="0" err="1" smtClean="0"/>
              <a:t>п</a:t>
            </a:r>
            <a:endParaRPr lang="ru-RU" sz="2400" b="1" dirty="0"/>
          </a:p>
        </p:txBody>
      </p:sp>
      <p:pic>
        <p:nvPicPr>
          <p:cNvPr id="5" name="Picture 3" descr="C:\Documents and Settings\123\Мои документы\Мои рисунки\nature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1571636" cy="157163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285984" y="428604"/>
            <a:ext cx="6215106" cy="2857520"/>
          </a:xfrm>
          <a:prstGeom prst="cloudCallout">
            <a:avLst>
              <a:gd name="adj1" fmla="val 12470"/>
              <a:gd name="adj2" fmla="val 9680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0" descr="C:\Documents and Settings\123\Мои документы\Мои рисунки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643314"/>
            <a:ext cx="3048000" cy="866775"/>
          </a:xfrm>
          <a:prstGeom prst="rect">
            <a:avLst/>
          </a:prstGeom>
          <a:noFill/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4000" dirty="0" smtClean="0"/>
              <a:t>Использованная литература и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err="1" smtClean="0"/>
              <a:t>интернет-источники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371477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sz="2600" dirty="0" smtClean="0"/>
              <a:t>Н.Я.Виленкин, В.И. Жохов «Математика. 6 класс», М.: Мнемозина, 2006 </a:t>
            </a:r>
          </a:p>
          <a:p>
            <a:pPr marL="514350" indent="-514350">
              <a:buNone/>
            </a:pPr>
            <a:r>
              <a:rPr lang="ru-RU" sz="2600" dirty="0" smtClean="0"/>
              <a:t>В.В.Выговская «Поурочные разработки по математике. 6 класс», М.: </a:t>
            </a:r>
            <a:r>
              <a:rPr lang="ru-RU" sz="2600" dirty="0" err="1" smtClean="0"/>
              <a:t>Вако</a:t>
            </a:r>
            <a:r>
              <a:rPr lang="ru-RU" sz="2600" dirty="0" smtClean="0"/>
              <a:t>, 2009</a:t>
            </a:r>
          </a:p>
          <a:p>
            <a:pPr marL="514350" indent="-514350">
              <a:buNone/>
            </a:pPr>
            <a:r>
              <a:rPr lang="ru-RU" sz="2600" dirty="0" smtClean="0"/>
              <a:t>А.П.Попова «Поурочные разработки по математике. 5 класс», М.: </a:t>
            </a:r>
            <a:r>
              <a:rPr lang="ru-RU" sz="2600" dirty="0" err="1" smtClean="0"/>
              <a:t>Вако</a:t>
            </a:r>
            <a:r>
              <a:rPr lang="ru-RU" sz="2600" dirty="0" smtClean="0"/>
              <a:t>, 2009</a:t>
            </a:r>
          </a:p>
          <a:p>
            <a:pPr marL="514350" indent="-514350">
              <a:buNone/>
            </a:pPr>
            <a:r>
              <a:rPr lang="ru-RU" sz="2600" dirty="0" smtClean="0"/>
              <a:t>А.С.Чесноков, К.И. </a:t>
            </a:r>
            <a:r>
              <a:rPr lang="ru-RU" sz="2600" dirty="0" err="1" smtClean="0"/>
              <a:t>Нешков</a:t>
            </a:r>
            <a:r>
              <a:rPr lang="ru-RU" sz="2600" dirty="0" smtClean="0"/>
              <a:t> «Дидактические материалы по математике для 6 класса», М.: </a:t>
            </a:r>
            <a:r>
              <a:rPr lang="ru-RU" sz="2600" dirty="0" err="1" smtClean="0"/>
              <a:t>Академкнига</a:t>
            </a:r>
            <a:r>
              <a:rPr lang="ru-RU" sz="2600" dirty="0" smtClean="0"/>
              <a:t>/учебник, 2010</a:t>
            </a:r>
          </a:p>
          <a:p>
            <a:pPr marL="514350" indent="-514350">
              <a:buNone/>
            </a:pPr>
            <a:r>
              <a:rPr lang="en-US" sz="2800" dirty="0" smtClean="0">
                <a:hlinkClick r:id="rId2"/>
              </a:rPr>
              <a:t>www.</a:t>
            </a:r>
            <a:r>
              <a:rPr lang="ru-RU" sz="2800" dirty="0" err="1" smtClean="0">
                <a:hlinkClick r:id="rId2"/>
              </a:rPr>
              <a:t>animashky.ru</a:t>
            </a:r>
            <a:endParaRPr lang="en-US" sz="2800" dirty="0" smtClean="0"/>
          </a:p>
          <a:p>
            <a:pPr marL="514350" indent="-514350">
              <a:buNone/>
            </a:pPr>
            <a:endParaRPr lang="ru-RU" sz="26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r>
              <a:rPr lang="ru-RU" sz="2800" dirty="0" smtClean="0"/>
              <a:t> </a:t>
            </a:r>
          </a:p>
          <a:p>
            <a:pPr marL="514350" indent="-514350">
              <a:buNone/>
            </a:pPr>
            <a:endParaRPr lang="ru-RU" sz="28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4286248" y="5572140"/>
            <a:ext cx="500066" cy="357190"/>
          </a:xfrm>
          <a:prstGeom prst="actionButtonRetur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Documents and Settings\123\Мои документы\Мои рисунки\p022_1_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15206" y="3286124"/>
            <a:ext cx="1202434" cy="1799345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357850" cy="9397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Сегодня на уроке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1571612"/>
            <a:ext cx="6186502" cy="378621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500" u="sng" dirty="0" smtClean="0">
                <a:solidFill>
                  <a:srgbClr val="CC3399"/>
                </a:solidFill>
                <a:hlinkClick r:id="rId3" action="ppaction://hlinksldjump"/>
              </a:rPr>
              <a:t>Проверка домашнего задания</a:t>
            </a:r>
            <a:endParaRPr lang="ru-RU" sz="3500" u="sng" dirty="0" smtClean="0">
              <a:solidFill>
                <a:srgbClr val="CC33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u="sng" dirty="0" smtClean="0">
                <a:solidFill>
                  <a:srgbClr val="CC3399"/>
                </a:solidFill>
                <a:hlinkClick r:id="rId4" action="ppaction://hlinksldjump"/>
              </a:rPr>
              <a:t>Математические прятки</a:t>
            </a:r>
            <a:endParaRPr lang="ru-RU" sz="3500" u="sng" dirty="0" smtClean="0">
              <a:solidFill>
                <a:srgbClr val="CC33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u="sng" dirty="0" smtClean="0">
                <a:solidFill>
                  <a:srgbClr val="CC3399"/>
                </a:solidFill>
                <a:hlinkClick r:id="rId5" action="ppaction://hlinksldjump"/>
              </a:rPr>
              <a:t>Работа по теме урока</a:t>
            </a:r>
            <a:endParaRPr lang="ru-RU" sz="3500" u="sng" dirty="0" smtClean="0">
              <a:solidFill>
                <a:srgbClr val="CC33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u="sng" dirty="0" smtClean="0">
                <a:solidFill>
                  <a:srgbClr val="CC3399"/>
                </a:solidFill>
                <a:hlinkClick r:id="rId6" action="ppaction://hlinksldjump"/>
              </a:rPr>
              <a:t>Проверочная работа</a:t>
            </a:r>
            <a:endParaRPr lang="ru-RU" sz="3500" u="sng" dirty="0" smtClean="0">
              <a:solidFill>
                <a:srgbClr val="CC33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u="sng" dirty="0" smtClean="0">
                <a:solidFill>
                  <a:srgbClr val="CC3399"/>
                </a:solidFill>
                <a:hlinkClick r:id="rId7" action="ppaction://hlinksldjump"/>
              </a:rPr>
              <a:t>Подведение итогов урока</a:t>
            </a:r>
            <a:endParaRPr lang="ru-RU" sz="3500" u="sng" dirty="0" smtClean="0">
              <a:solidFill>
                <a:srgbClr val="CC33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u="sng" dirty="0" smtClean="0">
                <a:solidFill>
                  <a:srgbClr val="CC3399"/>
                </a:solidFill>
                <a:hlinkClick r:id="rId8" action="ppaction://hlinksldjump"/>
              </a:rPr>
              <a:t>Домашнее задание</a:t>
            </a:r>
            <a:endParaRPr lang="ru-RU" sz="3500" u="sng" dirty="0" smtClean="0">
              <a:solidFill>
                <a:srgbClr val="CC3399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4" name="Picture 6" descr="C:\Documents and Settings\123\Мои документы\Мои рисунки\sova2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8522" y="3071810"/>
            <a:ext cx="2377832" cy="214314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CC3399"/>
                </a:solidFill>
                <a:hlinkClick r:id="rId3" action="ppaction://hlinksldjump"/>
              </a:rPr>
              <a:t>Проверка домашнего задания</a:t>
            </a:r>
            <a:endParaRPr lang="ru-RU" sz="4000" u="sng" dirty="0">
              <a:solidFill>
                <a:srgbClr val="CC3399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71736" y="1857364"/>
            <a:ext cx="1200152" cy="1143008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4" action="ppaction://hlinksldjump"/>
              </a:rPr>
              <a:t>1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2857496"/>
            <a:ext cx="1214446" cy="1143008"/>
          </a:xfrm>
          <a:prstGeom prst="roundRect">
            <a:avLst>
              <a:gd name="adj" fmla="val 15873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5" action="ppaction://hlinksldjump"/>
              </a:rPr>
              <a:t>2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3857628"/>
            <a:ext cx="1214446" cy="114300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6" action="ppaction://hlinksldjump"/>
              </a:rPr>
              <a:t>3</a:t>
            </a:r>
            <a:endParaRPr lang="ru-RU" sz="3200" dirty="0"/>
          </a:p>
        </p:txBody>
      </p:sp>
      <p:pic>
        <p:nvPicPr>
          <p:cNvPr id="7" name="Picture 6" descr="C:\Documents and Settings\123\Мои документы\Мои рисунки\sova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143248"/>
            <a:ext cx="2536354" cy="2286016"/>
          </a:xfrm>
          <a:prstGeom prst="rect">
            <a:avLst/>
          </a:prstGeom>
          <a:noFill/>
        </p:spPr>
      </p:pic>
      <p:pic>
        <p:nvPicPr>
          <p:cNvPr id="2051" name="Picture 3" descr="C:\Documents and Settings\123\Мои документы\Мои рисунки\i180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929454" y="4429132"/>
            <a:ext cx="1857388" cy="1857388"/>
          </a:xfrm>
          <a:prstGeom prst="rect">
            <a:avLst/>
          </a:prstGeom>
          <a:noFill/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7358082" y="6357958"/>
            <a:ext cx="571504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4286280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Задача№529</a:t>
            </a:r>
            <a:endParaRPr lang="ru-RU" sz="4000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40303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dirty="0" smtClean="0"/>
              <a:t>Лес, луг и пашня занимают 650 га.</a:t>
            </a:r>
          </a:p>
          <a:p>
            <a:pPr>
              <a:buNone/>
            </a:pPr>
            <a:r>
              <a:rPr lang="ru-RU" dirty="0" smtClean="0"/>
              <a:t>    Из них лес занимает 20℅ всей земли,      </a:t>
            </a:r>
          </a:p>
          <a:p>
            <a:pPr>
              <a:buNone/>
            </a:pPr>
            <a:r>
              <a:rPr lang="ru-RU" dirty="0" smtClean="0"/>
              <a:t>         оставшейся земли – это пашня.</a:t>
            </a:r>
          </a:p>
          <a:p>
            <a:pPr>
              <a:buNone/>
            </a:pPr>
            <a:r>
              <a:rPr lang="ru-RU" dirty="0" smtClean="0"/>
              <a:t>    Сколько гектаров занимает луг?  </a:t>
            </a:r>
          </a:p>
          <a:p>
            <a:pPr>
              <a:buNone/>
            </a:pPr>
            <a:r>
              <a:rPr lang="ru-RU" sz="2400" dirty="0" smtClean="0"/>
              <a:t>            </a:t>
            </a: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822" y="2357430"/>
            <a:ext cx="333375" cy="74295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215338" y="6143644"/>
            <a:ext cx="428628" cy="285752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C:\Documents and Settings\123\Мои документы\Мои рисунки\0_2208c_df536ce6_-3-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0936" y="3857628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123\Мои документы\Мои рисунки\0_47c84_29e842a3_L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160" y="3857628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123\Мои документы\Мои рисунки\w6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3170" y="3857628"/>
            <a:ext cx="2467146" cy="1938339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4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Решение № 529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260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Так как 20℅ = 0,2,  то  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650   0,2=130(га)-лес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650-130=520(га)-оставшейся земли</a:t>
            </a:r>
          </a:p>
          <a:p>
            <a:pPr marL="457200" indent="-457200">
              <a:buFont typeface="+mj-lt"/>
              <a:buAutoNum type="arabicParenR"/>
            </a:pPr>
            <a:endParaRPr lang="ru-RU" dirty="0" smtClean="0"/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520        =320(га)-пашня</a:t>
            </a:r>
          </a:p>
          <a:p>
            <a:pPr marL="457200" indent="-457200">
              <a:buFont typeface="+mj-lt"/>
              <a:buAutoNum type="arabicParenR"/>
            </a:pPr>
            <a:endParaRPr lang="ru-RU" dirty="0" smtClean="0"/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650-(130+320)=200(га)-луг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r>
              <a:rPr lang="ru-RU" dirty="0" smtClean="0"/>
              <a:t>Ответ: 200 га занимает луг.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215338" y="6143644"/>
            <a:ext cx="428628" cy="285752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Рисунок 16" descr="C:\Documents and Settings\123\Мои документы\Мои рисунки\0_47c84_29e842a3_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7300" y="1014622"/>
            <a:ext cx="1785950" cy="11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123\Мои документы\Мои рисунки\0_2208c_df536ce6_-3-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4356" y="4286256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123\Мои документы\Мои рисунки\w6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6474" y="2857496"/>
            <a:ext cx="1785950" cy="121444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972476"/>
            <a:ext cx="571500" cy="866775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2536" y="1557098"/>
            <a:ext cx="104775" cy="476250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8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4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Решить уравнение №522(1)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165,64-(</a:t>
            </a:r>
            <a:r>
              <a:rPr lang="en-US" sz="4400" dirty="0" smtClean="0"/>
              <a:t>a</a:t>
            </a:r>
            <a:r>
              <a:rPr lang="ru-RU" sz="4400" dirty="0" smtClean="0"/>
              <a:t>-12,5)=160,54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215338" y="6215082"/>
            <a:ext cx="500066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Documents and Settings\123\Мои документы\Мои рисунки\i18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643446"/>
            <a:ext cx="1504952" cy="150495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Что неизвестно в уравнение?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165,64-(</a:t>
            </a:r>
            <a:r>
              <a:rPr lang="en-US" sz="4000" dirty="0" smtClean="0">
                <a:solidFill>
                  <a:schemeClr val="tx1"/>
                </a:solidFill>
              </a:rPr>
              <a:t>a</a:t>
            </a:r>
            <a:r>
              <a:rPr lang="ru-RU" sz="4000" dirty="0" smtClean="0">
                <a:solidFill>
                  <a:schemeClr val="tx1"/>
                </a:solidFill>
              </a:rPr>
              <a:t>-12,5) =160,54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200" dirty="0" smtClean="0"/>
              <a:t>165,64-</a:t>
            </a:r>
            <a:r>
              <a:rPr lang="ru-RU" sz="4200" u="sng" dirty="0" smtClean="0">
                <a:solidFill>
                  <a:srgbClr val="FF0000"/>
                </a:solidFill>
              </a:rPr>
              <a:t>(</a:t>
            </a:r>
            <a:r>
              <a:rPr lang="en-US" sz="4200" u="sng" dirty="0" smtClean="0">
                <a:solidFill>
                  <a:srgbClr val="FF0000"/>
                </a:solidFill>
              </a:rPr>
              <a:t>a</a:t>
            </a:r>
            <a:r>
              <a:rPr lang="ru-RU" sz="4200" u="sng" dirty="0" smtClean="0">
                <a:solidFill>
                  <a:srgbClr val="FF0000"/>
                </a:solidFill>
              </a:rPr>
              <a:t>-12,5)</a:t>
            </a:r>
            <a:r>
              <a:rPr lang="ru-RU" sz="4200" dirty="0" smtClean="0"/>
              <a:t>=160,54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  <a:hlinkClick r:id="rId3" action="ppaction://hlinksldjump"/>
              </a:rPr>
              <a:t>Неизвестно вычитаемое</a:t>
            </a:r>
            <a:endParaRPr lang="ru-RU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en-US" sz="4000" u="sng" dirty="0" smtClean="0">
                <a:solidFill>
                  <a:srgbClr val="FF0000"/>
                </a:solidFill>
              </a:rPr>
              <a:t>a</a:t>
            </a:r>
            <a:r>
              <a:rPr lang="ru-RU" sz="4000" dirty="0" smtClean="0"/>
              <a:t>-12,5=5,1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  <a:hlinkClick r:id="rId3" action="ppaction://hlinksldjump"/>
              </a:rPr>
              <a:t>Неизвестно уменьшаемое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Логвиненко С.Р. ГОУ ЦО № 975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лет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клетка</Template>
  <TotalTime>4709</TotalTime>
  <Words>1259</Words>
  <Application>Microsoft Office PowerPoint</Application>
  <PresentationFormat>Экран (4:3)</PresentationFormat>
  <Paragraphs>299</Paragraphs>
  <Slides>39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клетка</vt:lpstr>
      <vt:lpstr>Математика 6 класс Н.Я.Виленкин, В.И. Жохов</vt:lpstr>
      <vt:lpstr>Девиз  урока</vt:lpstr>
      <vt:lpstr>Из истории математики</vt:lpstr>
      <vt:lpstr>Сегодня на уроке</vt:lpstr>
      <vt:lpstr>Проверка домашнего задания</vt:lpstr>
      <vt:lpstr>Задача№529</vt:lpstr>
      <vt:lpstr>Решение № 529</vt:lpstr>
      <vt:lpstr>Решить уравнение №522(1)</vt:lpstr>
      <vt:lpstr> Что неизвестно в уравнение? </vt:lpstr>
      <vt:lpstr>Решение уравнения:</vt:lpstr>
      <vt:lpstr>Задача №519</vt:lpstr>
      <vt:lpstr>Решение № 519</vt:lpstr>
      <vt:lpstr> Математические прятки</vt:lpstr>
      <vt:lpstr>Слайд 14</vt:lpstr>
      <vt:lpstr>Слайд 15</vt:lpstr>
      <vt:lpstr>Слайд 16</vt:lpstr>
      <vt:lpstr>Слайд 17</vt:lpstr>
      <vt:lpstr>Слайд 18</vt:lpstr>
      <vt:lpstr>Нахождение дроби от числа</vt:lpstr>
      <vt:lpstr>Нахождение процентов  от числа</vt:lpstr>
      <vt:lpstr>Распределительное свойство умножения </vt:lpstr>
      <vt:lpstr>Распределительное свойство умножения</vt:lpstr>
      <vt:lpstr>Распределительное свойство позволяет упрощать вычисления.</vt:lpstr>
      <vt:lpstr>Алгоритм умножения смешанного числа на натуральное число:</vt:lpstr>
      <vt:lpstr>Закрепляем изученное</vt:lpstr>
      <vt:lpstr>Закрепляем изученное:</vt:lpstr>
      <vt:lpstr>Закрепляем изученное</vt:lpstr>
      <vt:lpstr>Решение задачи 2</vt:lpstr>
      <vt:lpstr>Распределительное свойство позволяет упрощать выражения</vt:lpstr>
      <vt:lpstr>Закрепляем изученное</vt:lpstr>
      <vt:lpstr>Проверочная работа</vt:lpstr>
      <vt:lpstr>Проверочная работа</vt:lpstr>
      <vt:lpstr>Физкультминутка</vt:lpstr>
      <vt:lpstr>Итог урока</vt:lpstr>
      <vt:lpstr>Рефлексия</vt:lpstr>
      <vt:lpstr>Домашнее задание</vt:lpstr>
      <vt:lpstr>Устно найдём дробь от числа</vt:lpstr>
      <vt:lpstr>Слайд 38</vt:lpstr>
      <vt:lpstr>Использованная литература и  интернет-источники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распределительного свойства умножения</dc:title>
  <dc:subject/>
  <dc:creator>123</dc:creator>
  <cp:keywords/>
  <dc:description/>
  <cp:lastModifiedBy>123</cp:lastModifiedBy>
  <cp:revision>893</cp:revision>
  <dcterms:created xsi:type="dcterms:W3CDTF">2010-11-22T15:21:41Z</dcterms:created>
  <dcterms:modified xsi:type="dcterms:W3CDTF">2011-02-12T11:55:08Z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